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24"/>
  </p:notesMasterIdLst>
  <p:sldIdLst>
    <p:sldId id="256" r:id="rId3"/>
    <p:sldId id="258" r:id="rId4"/>
    <p:sldId id="259" r:id="rId5"/>
    <p:sldId id="265" r:id="rId6"/>
    <p:sldId id="285" r:id="rId7"/>
    <p:sldId id="282" r:id="rId8"/>
    <p:sldId id="283" r:id="rId9"/>
    <p:sldId id="266" r:id="rId10"/>
    <p:sldId id="267" r:id="rId11"/>
    <p:sldId id="286" r:id="rId12"/>
    <p:sldId id="287" r:id="rId13"/>
    <p:sldId id="268" r:id="rId14"/>
    <p:sldId id="269" r:id="rId15"/>
    <p:sldId id="288" r:id="rId16"/>
    <p:sldId id="289" r:id="rId17"/>
    <p:sldId id="291" r:id="rId18"/>
    <p:sldId id="275" r:id="rId19"/>
    <p:sldId id="276" r:id="rId20"/>
    <p:sldId id="262" r:id="rId21"/>
    <p:sldId id="292" r:id="rId22"/>
    <p:sldId id="293"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8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891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60FE086-5BFD-4FBA-898B-B5F8F11F2EF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34DCD7-4D2D-47FC-B11A-986960B0095F}" type="slidenum">
              <a:rPr lang="en-US"/>
              <a:pPr/>
              <a:t>2</a:t>
            </a:fld>
            <a:endParaRPr lang="en-US"/>
          </a:p>
        </p:txBody>
      </p:sp>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p:txBody>
          <a:bodyPr/>
          <a:lstStyle/>
          <a:p>
            <a:r>
              <a:rPr lang="en-US"/>
              <a:t>This lesson focuses on grading complex assignments that often include critical thinking. </a:t>
            </a:r>
          </a:p>
          <a:p>
            <a:r>
              <a:rPr lang="en-US"/>
              <a:t>We will explore the purpose and characteristics of rubrics and use the RubiStar site to create rubrics for an objective for one of your classes. </a:t>
            </a:r>
          </a:p>
          <a:p>
            <a:r>
              <a:rPr lang="en-US"/>
              <a:t>At the end of the session, faculty will share the rubrics they have created for a specific assignment and receive feedback from their peers.</a:t>
            </a:r>
          </a:p>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CA6777-6E90-46AD-84F1-54315B930028}" type="slidenum">
              <a:rPr lang="en-US"/>
              <a:pPr/>
              <a:t>20</a:t>
            </a:fld>
            <a:endParaRPr lang="en-US"/>
          </a:p>
        </p:txBody>
      </p:sp>
      <p:sp>
        <p:nvSpPr>
          <p:cNvPr id="65538" name="Rectangle 2"/>
          <p:cNvSpPr>
            <a:spLocks noRot="1" noChangeArrowheads="1" noTextEdit="1"/>
          </p:cNvSpPr>
          <p:nvPr>
            <p:ph type="sldImg"/>
          </p:nvPr>
        </p:nvSpPr>
        <p:spPr>
          <a:ln/>
        </p:spPr>
      </p:sp>
      <p:sp>
        <p:nvSpPr>
          <p:cNvPr id="65539" name="Rectangle 3"/>
          <p:cNvSpPr>
            <a:spLocks noGrp="1" noChangeArrowheads="1"/>
          </p:cNvSpPr>
          <p:nvPr>
            <p:ph type="body" idx="1"/>
          </p:nvPr>
        </p:nvSpPr>
        <p:spPr/>
        <p:txBody>
          <a:bodyPr/>
          <a:lstStyle/>
          <a:p>
            <a:r>
              <a:rPr lang="en-US"/>
              <a:t>These are some simple steps for getting started with Rubistar. You will need to be sure you are using http://rubistar.4teachers.org site. If you go to rubistar.org, you will not have free access!</a:t>
            </a:r>
          </a:p>
          <a:p>
            <a:r>
              <a:rPr lang="en-US"/>
              <a:t>1. Access the site http://rubistar.4teachers.org.</a:t>
            </a:r>
          </a:p>
          <a:p>
            <a:r>
              <a:rPr lang="en-US"/>
              <a:t>2. Take a moment to read about the different features.</a:t>
            </a:r>
          </a:p>
          <a:p>
            <a:r>
              <a:rPr lang="en-US"/>
              <a:t>3. When you are ready to get started, click on the tutorial and choose the</a:t>
            </a:r>
          </a:p>
          <a:p>
            <a:r>
              <a:rPr lang="en-US"/>
              <a:t>option you prefer.</a:t>
            </a:r>
          </a:p>
          <a:p>
            <a:r>
              <a:rPr lang="en-US" b="1"/>
              <a:t>Tips</a:t>
            </a:r>
          </a:p>
          <a:p>
            <a:r>
              <a:rPr lang="en-US"/>
              <a:t>1. If you are using Internet Explorer, you can copy the rubric and paste it into a Word document where you can continue to edit.</a:t>
            </a:r>
          </a:p>
          <a:p>
            <a:r>
              <a:rPr lang="en-US"/>
              <a:t>2. When first getting started, you might want to choose an existing template.</a:t>
            </a:r>
          </a:p>
          <a:p>
            <a:r>
              <a:rPr lang="en-US"/>
              <a:t>3. You may find that you can create a rubric you like by combining existing rubrics into one of your own. You can do this by opening two windows to Rubistar and copying and pasting between windows.</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3375A7-1272-4F5F-9D82-2DB40F7BCE17}" type="slidenum">
              <a:rPr lang="en-US"/>
              <a:pPr/>
              <a:t>6</a:t>
            </a:fld>
            <a:endParaRPr lang="en-US"/>
          </a:p>
        </p:txBody>
      </p:sp>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p:txBody>
          <a:bodyPr/>
          <a:lstStyle/>
          <a:p>
            <a:r>
              <a:rPr lang="en-US"/>
              <a:t>They may lead to a grade or be part of the grading process. However, they are more specific, detailed, and disaggregated than a grade. Thus they can show strengths and weaknesses in student work. </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4B2A03-212D-4296-B54E-23065DABDFD6}" type="slidenum">
              <a:rPr lang="en-US"/>
              <a:pPr/>
              <a:t>7</a:t>
            </a:fld>
            <a:endParaRPr lang="en-US"/>
          </a:p>
        </p:txBody>
      </p:sp>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US"/>
              <a:t>Authentic assessments typically are criterion-referenced measures. </a:t>
            </a:r>
          </a:p>
          <a:p>
            <a:r>
              <a:rPr lang="en-US"/>
              <a:t>That is, a student's aptitude on a task is determined by matching the student's performance against a set of criteria to determine the degree to which the student's performance meets the criteria for the task. To measure student performance against a pre-determined set of criteria, a rubric, or scoring scale, is typically created which contains the essential criteria for the task and appropriate levels of performance for each criterion. For example, the following rubric (scoring scale) covers the research portion of a project:</a:t>
            </a:r>
          </a:p>
          <a:p>
            <a:endParaRPr lang="en-US" i="1"/>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8769A9-39B1-4B04-950D-FFDB983C2BF9}" type="slidenum">
              <a:rPr lang="en-US"/>
              <a:pPr/>
              <a:t>13</a:t>
            </a:fld>
            <a:endParaRPr lang="en-US"/>
          </a:p>
        </p:txBody>
      </p:sp>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p:txBody>
          <a:bodyPr/>
          <a:lstStyle/>
          <a:p>
            <a:r>
              <a:rPr lang="en-US"/>
              <a:t>In the analytic version of this rubric, 1, 2 or 3 points is awarded for the  number of sources the student included. </a:t>
            </a:r>
          </a:p>
          <a:p>
            <a:r>
              <a:rPr lang="en-US"/>
              <a:t>In contrast, number of sources is considered along with historical accuracy and the other criteria in the use of a holistic rubric to arrive at a more global (or holistic) impression of the student work.</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5AEC74-1C2E-4738-AD8D-AE3B5C3645CD}" type="slidenum">
              <a:rPr lang="en-US"/>
              <a:pPr/>
              <a:t>14</a:t>
            </a:fld>
            <a:endParaRPr lang="en-US"/>
          </a:p>
        </p:txBody>
      </p:sp>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p:txBody>
          <a:bodyPr/>
          <a:lstStyle/>
          <a:p>
            <a:r>
              <a:rPr lang="en-US"/>
              <a:t>Analytic rubrics are more common because teachers typically want to assess each criterion separately, particularly for assignments that involve a larger number of criteria. It becomes more and more difficult to assign a level of performance in a holistic rubric as the number of criteria increases. </a:t>
            </a:r>
          </a:p>
          <a:p>
            <a:r>
              <a:rPr lang="en-US"/>
              <a:t>For example, what level would you assign a student on the holistic research rubric above if the student included 12 sources, had lots of inaccuracies, did not make it clear from which source information came, and whose bibliography contained most relevant information? As student performance increasingly varies across criteria it becomes more difficult to assign an appropriate holistic category to the performance. Additionally, an analytic rubric better handles weighting of criteria. How would you treat "historical accuracy" as more important criterion in the holistic rubric? It is not easy. But the analytic rubric handles it well by using a simple multiplier for each criterion.</a:t>
            </a:r>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A62963-BBA9-4908-9F53-C528D24426A3}" type="slidenum">
              <a:rPr lang="en-US"/>
              <a:pPr/>
              <a:t>15</a:t>
            </a:fld>
            <a:endParaRPr lang="en-US"/>
          </a:p>
        </p:txBody>
      </p:sp>
      <p:sp>
        <p:nvSpPr>
          <p:cNvPr id="56322" name="Rectangle 2"/>
          <p:cNvSpPr>
            <a:spLocks noRot="1" noChangeArrowheads="1" noTextEdit="1"/>
          </p:cNvSpPr>
          <p:nvPr>
            <p:ph type="sldImg"/>
          </p:nvPr>
        </p:nvSpPr>
        <p:spPr>
          <a:ln/>
        </p:spPr>
      </p:sp>
      <p:sp>
        <p:nvSpPr>
          <p:cNvPr id="56323" name="Rectangle 3"/>
          <p:cNvSpPr>
            <a:spLocks noGrp="1" noChangeArrowheads="1"/>
          </p:cNvSpPr>
          <p:nvPr>
            <p:ph type="body" idx="1"/>
          </p:nvPr>
        </p:nvSpPr>
        <p:spPr/>
        <p:txBody>
          <a:bodyPr/>
          <a:lstStyle/>
          <a:p>
            <a:r>
              <a:rPr lang="en-US"/>
              <a:t>Analytic rubrics are more common because teachers typically want to assess each criterion separately, particularly for assignments that involve a larger number of criteria. It becomes more and more difficult to assign a level of performance in a holistic rubric as the number of criteria increases. </a:t>
            </a:r>
          </a:p>
          <a:p>
            <a:r>
              <a:rPr lang="en-US"/>
              <a:t>For example, what level would you assign a student on the holistic research rubric above if the student included 12 sources, had lots of inaccuracies, did not make it clear from which source information came, and whose bibliography contained most relevant information? As student performance increasingly varies across criteria it becomes more difficult to assign an appropriate holistic category to the performance. Additionally, an analytic rubric better handles weighting of criteria. How would you treat "historical accuracy" as more important criterion in the holistic rubric? It is not easy. But the analytic rubric handles it well by using a simple multiplier for each criterion.</a:t>
            </a:r>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793081-78C5-422B-A682-AC33944709FA}" type="slidenum">
              <a:rPr lang="en-US"/>
              <a:pPr/>
              <a:t>16</a:t>
            </a:fld>
            <a:endParaRPr lang="en-US"/>
          </a:p>
        </p:txBody>
      </p:sp>
      <p:sp>
        <p:nvSpPr>
          <p:cNvPr id="60418" name="Rectangle 2"/>
          <p:cNvSpPr>
            <a:spLocks noRot="1" noChangeArrowheads="1" noTextEdit="1"/>
          </p:cNvSpPr>
          <p:nvPr>
            <p:ph type="sldImg"/>
          </p:nvPr>
        </p:nvSpPr>
        <p:spPr>
          <a:ln/>
        </p:spPr>
      </p:sp>
      <p:sp>
        <p:nvSpPr>
          <p:cNvPr id="60419" name="Rectangle 3"/>
          <p:cNvSpPr>
            <a:spLocks noGrp="1" noChangeArrowheads="1"/>
          </p:cNvSpPr>
          <p:nvPr>
            <p:ph type="body" idx="1"/>
          </p:nvPr>
        </p:nvSpPr>
        <p:spPr/>
        <p:txBody>
          <a:bodyPr/>
          <a:lstStyle/>
          <a:p>
            <a:pPr>
              <a:lnSpc>
                <a:spcPct val="90000"/>
              </a:lnSpc>
            </a:pPr>
            <a:r>
              <a:rPr lang="en-US" sz="1000" b="1"/>
              <a:t>Step 1.</a:t>
            </a:r>
          </a:p>
          <a:p>
            <a:pPr>
              <a:lnSpc>
                <a:spcPct val="90000"/>
              </a:lnSpc>
            </a:pPr>
            <a:r>
              <a:rPr lang="en-US" sz="1000"/>
              <a:t>Re-examine learning objective to be addressed by the task.</a:t>
            </a:r>
          </a:p>
          <a:p>
            <a:pPr>
              <a:lnSpc>
                <a:spcPct val="90000"/>
              </a:lnSpc>
            </a:pPr>
            <a:r>
              <a:rPr lang="en-US" sz="1000" b="1"/>
              <a:t>Step 2.</a:t>
            </a:r>
          </a:p>
          <a:p>
            <a:pPr>
              <a:lnSpc>
                <a:spcPct val="90000"/>
              </a:lnSpc>
            </a:pPr>
            <a:r>
              <a:rPr lang="en-US" sz="1000"/>
              <a:t>Identify observable attributes you want to see (as well as those you don’t want to see) your students demonstrate in the product, process, or performance.</a:t>
            </a:r>
          </a:p>
          <a:p>
            <a:pPr>
              <a:lnSpc>
                <a:spcPct val="90000"/>
              </a:lnSpc>
            </a:pPr>
            <a:r>
              <a:rPr lang="en-US" sz="1000" b="1"/>
              <a:t>Step 3.</a:t>
            </a:r>
          </a:p>
          <a:p>
            <a:pPr>
              <a:lnSpc>
                <a:spcPct val="90000"/>
              </a:lnSpc>
            </a:pPr>
            <a:r>
              <a:rPr lang="en-US" sz="1000"/>
              <a:t>Brainstorm characteristics of each attribute.</a:t>
            </a:r>
          </a:p>
          <a:p>
            <a:pPr>
              <a:lnSpc>
                <a:spcPct val="90000"/>
              </a:lnSpc>
            </a:pPr>
            <a:endParaRPr lang="en-US" sz="1000"/>
          </a:p>
          <a:p>
            <a:pPr>
              <a:lnSpc>
                <a:spcPct val="90000"/>
              </a:lnSpc>
            </a:pPr>
            <a:r>
              <a:rPr lang="en-US" sz="1000"/>
              <a:t>For analytic rubric</a:t>
            </a:r>
          </a:p>
          <a:p>
            <a:pPr>
              <a:lnSpc>
                <a:spcPct val="90000"/>
              </a:lnSpc>
            </a:pPr>
            <a:r>
              <a:rPr lang="en-US" sz="1000" b="1"/>
              <a:t>Step 4a</a:t>
            </a:r>
            <a:r>
              <a:rPr lang="en-US" sz="1000"/>
              <a:t>. Write thorough narrative description for </a:t>
            </a:r>
            <a:r>
              <a:rPr lang="en-US" sz="1000" b="1"/>
              <a:t>excellent and poor </a:t>
            </a:r>
            <a:r>
              <a:rPr lang="en-US" sz="1000"/>
              <a:t>work for each individual attribute.</a:t>
            </a:r>
          </a:p>
          <a:p>
            <a:pPr>
              <a:lnSpc>
                <a:spcPct val="90000"/>
              </a:lnSpc>
            </a:pPr>
            <a:r>
              <a:rPr lang="en-US" sz="1000" b="1"/>
              <a:t>Step 4b. </a:t>
            </a:r>
            <a:r>
              <a:rPr lang="en-US" sz="1000"/>
              <a:t>Complete the rubric by describing other levels on the continuum that ranges from excellent to poor for each attribute.</a:t>
            </a:r>
          </a:p>
          <a:p>
            <a:pPr>
              <a:lnSpc>
                <a:spcPct val="90000"/>
              </a:lnSpc>
            </a:pPr>
            <a:endParaRPr lang="en-US" sz="1000"/>
          </a:p>
          <a:p>
            <a:pPr>
              <a:lnSpc>
                <a:spcPct val="90000"/>
              </a:lnSpc>
            </a:pPr>
            <a:r>
              <a:rPr lang="en-US" sz="1000" i="1"/>
              <a:t>For holistic rubric</a:t>
            </a:r>
            <a:endParaRPr lang="en-US" sz="1000" b="1"/>
          </a:p>
          <a:p>
            <a:pPr>
              <a:lnSpc>
                <a:spcPct val="90000"/>
              </a:lnSpc>
            </a:pPr>
            <a:r>
              <a:rPr lang="en-US" sz="1000" b="1"/>
              <a:t>Step 5a. </a:t>
            </a:r>
            <a:r>
              <a:rPr lang="en-US" sz="1000"/>
              <a:t>Complete the rubric by describing other levels on the continuum that ranges from excellent to poor for the collective attributes.</a:t>
            </a:r>
          </a:p>
          <a:p>
            <a:pPr>
              <a:lnSpc>
                <a:spcPct val="90000"/>
              </a:lnSpc>
            </a:pPr>
            <a:r>
              <a:rPr lang="en-US" sz="1000" b="1"/>
              <a:t>Step 5b. </a:t>
            </a:r>
            <a:r>
              <a:rPr lang="en-US" sz="1000"/>
              <a:t>Write a thorough narrative description for </a:t>
            </a:r>
            <a:r>
              <a:rPr lang="en-US" sz="1000" b="1"/>
              <a:t>excellent and </a:t>
            </a:r>
            <a:r>
              <a:rPr lang="en-US" sz="1000"/>
              <a:t>work incorporating each attribute into the description</a:t>
            </a:r>
            <a:r>
              <a:rPr lang="en-US" sz="1000" b="1"/>
              <a:t> </a:t>
            </a:r>
          </a:p>
          <a:p>
            <a:pPr>
              <a:lnSpc>
                <a:spcPct val="90000"/>
              </a:lnSpc>
            </a:pPr>
            <a:endParaRPr lang="en-US" sz="1000" b="1"/>
          </a:p>
          <a:p>
            <a:pPr>
              <a:lnSpc>
                <a:spcPct val="90000"/>
              </a:lnSpc>
            </a:pPr>
            <a:r>
              <a:rPr lang="en-US" sz="1000" b="1"/>
              <a:t>Step 6. </a:t>
            </a:r>
            <a:r>
              <a:rPr lang="en-US" sz="1000"/>
              <a:t>Collect samples of student work that exemplify work at each level.</a:t>
            </a:r>
          </a:p>
          <a:p>
            <a:pPr>
              <a:lnSpc>
                <a:spcPct val="90000"/>
              </a:lnSpc>
            </a:pPr>
            <a:r>
              <a:rPr lang="en-US" sz="1000" b="1"/>
              <a:t>Step 7. </a:t>
            </a:r>
            <a:r>
              <a:rPr lang="en-US" sz="1000"/>
              <a:t>Revise rubric as necessary.</a:t>
            </a:r>
          </a:p>
          <a:p>
            <a:pPr>
              <a:lnSpc>
                <a:spcPct val="90000"/>
              </a:lnSpc>
            </a:pPr>
            <a:endParaRPr lang="en-US" sz="10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F3A683-8BBB-4C73-8071-7BA923265BBA}" type="slidenum">
              <a:rPr lang="en-US"/>
              <a:pPr/>
              <a:t>17</a:t>
            </a:fld>
            <a:endParaRPr lang="en-US"/>
          </a:p>
        </p:txBody>
      </p:sp>
      <p:sp>
        <p:nvSpPr>
          <p:cNvPr id="62466" name="Rectangle 2"/>
          <p:cNvSpPr>
            <a:spLocks noRot="1" noChangeArrowheads="1" noTextEdit="1"/>
          </p:cNvSpPr>
          <p:nvPr>
            <p:ph type="sldImg"/>
          </p:nvPr>
        </p:nvSpPr>
        <p:spPr>
          <a:ln/>
        </p:spPr>
      </p:sp>
      <p:sp>
        <p:nvSpPr>
          <p:cNvPr id="62467" name="Rectangle 3"/>
          <p:cNvSpPr>
            <a:spLocks noGrp="1" noChangeArrowheads="1"/>
          </p:cNvSpPr>
          <p:nvPr>
            <p:ph type="body" idx="1"/>
          </p:nvPr>
        </p:nvSpPr>
        <p:spPr/>
        <p:txBody>
          <a:bodyPr/>
          <a:lstStyle/>
          <a:p>
            <a:r>
              <a:rPr lang="en-US" b="1"/>
              <a:t>An even number (4 or 6) of levels of performance </a:t>
            </a:r>
            <a:r>
              <a:rPr lang="en-US"/>
              <a:t>on the scale. When there are an odd number of levels, the middle level tends to become a catch-all category. With an even number of levels, raters have to make amore precise judgment about a performance when its quality is not at the top or bottom of the scale.</a:t>
            </a:r>
          </a:p>
          <a:p>
            <a:r>
              <a:rPr lang="en-US" b="1"/>
              <a:t>High to low scale. </a:t>
            </a:r>
            <a:r>
              <a:rPr lang="en-US"/>
              <a:t>In the graphic, the highest level of performance is described at the left. Students read first the description of an exemplary performance in each criterion. A few labels for a four-point scale include:</a:t>
            </a:r>
          </a:p>
          <a:p>
            <a:r>
              <a:rPr lang="en-US" b="1"/>
              <a:t>Limited number of dimensions or criteria</a:t>
            </a:r>
            <a:r>
              <a:rPr lang="en-US"/>
              <a:t>. The criteria are those components that are most important to evaluate in the given task and instructional context. A rubric with too many dimensions may be unworkable in</a:t>
            </a:r>
          </a:p>
          <a:p>
            <a:r>
              <a:rPr lang="en-US"/>
              <a:t>classroom assess</a:t>
            </a:r>
          </a:p>
          <a:p>
            <a:r>
              <a:rPr lang="en-US" b="1"/>
              <a:t>Equal steps along the scale. </a:t>
            </a:r>
            <a:r>
              <a:rPr lang="en-US"/>
              <a:t>The difference between 4 and 3 should be equivalent to the difference between 3 - 2 and 2 - 1. "Yes, and more", "Yes", "Yes, but", and "No" are ways for the rubric developer to think about how to describe performance at each scale point. Some common descriptive terms are listed in the chart below.</a:t>
            </a:r>
          </a:p>
          <a:p>
            <a:endParaRPr lang="en-US"/>
          </a:p>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43FF96-78AA-4625-8370-6CE29FC4002C}" type="slidenum">
              <a:rPr lang="en-US"/>
              <a:pPr/>
              <a:t>19</a:t>
            </a:fld>
            <a:endParaRPr lang="en-US"/>
          </a:p>
        </p:txBody>
      </p:sp>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p:txBody>
          <a:bodyPr/>
          <a:lstStyle/>
          <a:p>
            <a:r>
              <a:rPr lang="en-US"/>
              <a:t>These are some simple steps for getting started with Rubistar. You will need to be sure you are using http://rubistar.4teachers.org site. If you go to rubistar.org, you will not have free access!</a:t>
            </a:r>
          </a:p>
          <a:p>
            <a:r>
              <a:rPr lang="en-US"/>
              <a:t>1. Access the site http://rubistar.4teachers.org.</a:t>
            </a:r>
          </a:p>
          <a:p>
            <a:r>
              <a:rPr lang="en-US"/>
              <a:t>2. Take a moment to read about the different features.</a:t>
            </a:r>
          </a:p>
          <a:p>
            <a:r>
              <a:rPr lang="en-US"/>
              <a:t>3. When you are ready to get started, click on the tutorial and choose the</a:t>
            </a:r>
          </a:p>
          <a:p>
            <a:r>
              <a:rPr lang="en-US"/>
              <a:t>option you prefer.</a:t>
            </a:r>
          </a:p>
          <a:p>
            <a:r>
              <a:rPr lang="en-US" b="1"/>
              <a:t>Tips</a:t>
            </a:r>
          </a:p>
          <a:p>
            <a:r>
              <a:rPr lang="en-US"/>
              <a:t>1. If you are using Internet Explorer, you can copy the rubric and paste it into a Word document where you can continue to edit.</a:t>
            </a:r>
          </a:p>
          <a:p>
            <a:r>
              <a:rPr lang="en-US"/>
              <a:t>2. When first getting started, you might want to choose an existing template.</a:t>
            </a:r>
          </a:p>
          <a:p>
            <a:r>
              <a:rPr lang="en-US"/>
              <a:t>3. You may find that you can create a rubric you like by combining existing rubrics into one of your own. You can do this by opening two windows to Rubistar and copying and pasting between windows.</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88FDEDD-6ACF-4702-B105-B7A36FE91C0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2D02FF3-D132-4B15-81BE-0E9A48663B5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03C27D1-5F8C-4764-B97C-544A42255D59}"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5058" name="Group 2"/>
          <p:cNvGrpSpPr>
            <a:grpSpLocks/>
          </p:cNvGrpSpPr>
          <p:nvPr/>
        </p:nvGrpSpPr>
        <p:grpSpPr bwMode="auto">
          <a:xfrm>
            <a:off x="0" y="0"/>
            <a:ext cx="9144000" cy="6858000"/>
            <a:chOff x="0" y="0"/>
            <a:chExt cx="5760" cy="4320"/>
          </a:xfrm>
        </p:grpSpPr>
        <p:sp>
          <p:nvSpPr>
            <p:cNvPr id="45059"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US" sz="2400">
                <a:latin typeface="Times New Roman" pitchFamily="18" charset="0"/>
              </a:endParaRPr>
            </a:p>
          </p:txBody>
        </p:sp>
        <p:sp>
          <p:nvSpPr>
            <p:cNvPr id="45060"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n-US" sz="2400">
                <a:latin typeface="Times New Roman" pitchFamily="18" charset="0"/>
              </a:endParaRPr>
            </a:p>
          </p:txBody>
        </p:sp>
        <p:grpSp>
          <p:nvGrpSpPr>
            <p:cNvPr id="45061" name="Group 5"/>
            <p:cNvGrpSpPr>
              <a:grpSpLocks/>
            </p:cNvGrpSpPr>
            <p:nvPr/>
          </p:nvGrpSpPr>
          <p:grpSpPr bwMode="auto">
            <a:xfrm>
              <a:off x="0" y="672"/>
              <a:ext cx="1806" cy="1989"/>
              <a:chOff x="0" y="672"/>
              <a:chExt cx="1806" cy="1989"/>
            </a:xfrm>
          </p:grpSpPr>
          <p:sp>
            <p:nvSpPr>
              <p:cNvPr id="45062"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n-US" sz="2400">
                  <a:latin typeface="Times New Roman" pitchFamily="18" charset="0"/>
                </a:endParaRPr>
              </a:p>
            </p:txBody>
          </p:sp>
          <p:sp>
            <p:nvSpPr>
              <p:cNvPr id="45063"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n-US" sz="2400">
                  <a:latin typeface="Times New Roman" pitchFamily="18" charset="0"/>
                </a:endParaRPr>
              </a:p>
            </p:txBody>
          </p:sp>
          <p:sp>
            <p:nvSpPr>
              <p:cNvPr id="45064"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n-US" sz="2400">
                  <a:latin typeface="Times New Roman" pitchFamily="18" charset="0"/>
                </a:endParaRPr>
              </a:p>
            </p:txBody>
          </p:sp>
          <p:sp>
            <p:nvSpPr>
              <p:cNvPr id="45065"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n-US" sz="2400">
                  <a:latin typeface="Times New Roman" pitchFamily="18" charset="0"/>
                </a:endParaRPr>
              </a:p>
            </p:txBody>
          </p:sp>
          <p:sp>
            <p:nvSpPr>
              <p:cNvPr id="45066"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n-US" sz="2400">
                  <a:latin typeface="Times New Roman" pitchFamily="18" charset="0"/>
                </a:endParaRPr>
              </a:p>
            </p:txBody>
          </p:sp>
          <p:sp>
            <p:nvSpPr>
              <p:cNvPr id="45067"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n-US" sz="2400">
                  <a:latin typeface="Times New Roman" pitchFamily="18" charset="0"/>
                </a:endParaRPr>
              </a:p>
            </p:txBody>
          </p:sp>
          <p:sp>
            <p:nvSpPr>
              <p:cNvPr id="45068"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n-US" sz="2400">
                  <a:latin typeface="Times New Roman" pitchFamily="18" charset="0"/>
                </a:endParaRPr>
              </a:p>
            </p:txBody>
          </p:sp>
          <p:sp>
            <p:nvSpPr>
              <p:cNvPr id="45069"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n-US" sz="2400">
                  <a:latin typeface="Times New Roman" pitchFamily="18" charset="0"/>
                </a:endParaRPr>
              </a:p>
            </p:txBody>
          </p:sp>
          <p:sp>
            <p:nvSpPr>
              <p:cNvPr id="45070"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n-US" sz="2400">
                  <a:latin typeface="Times New Roman" pitchFamily="18" charset="0"/>
                </a:endParaRPr>
              </a:p>
            </p:txBody>
          </p:sp>
          <p:sp>
            <p:nvSpPr>
              <p:cNvPr id="45071"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n-US" sz="2400">
                  <a:latin typeface="Times New Roman" pitchFamily="18" charset="0"/>
                </a:endParaRPr>
              </a:p>
            </p:txBody>
          </p:sp>
        </p:grpSp>
      </p:grpSp>
      <p:sp>
        <p:nvSpPr>
          <p:cNvPr id="45072"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45073" name="Rectangle 17"/>
          <p:cNvSpPr>
            <a:spLocks noGrp="1" noChangeArrowheads="1"/>
          </p:cNvSpPr>
          <p:nvPr>
            <p:ph type="ftr" sz="quarter" idx="3"/>
          </p:nvPr>
        </p:nvSpPr>
        <p:spPr/>
        <p:txBody>
          <a:bodyPr/>
          <a:lstStyle>
            <a:lvl1pPr>
              <a:defRPr/>
            </a:lvl1pPr>
          </a:lstStyle>
          <a:p>
            <a:endParaRPr lang="en-US"/>
          </a:p>
        </p:txBody>
      </p:sp>
      <p:sp>
        <p:nvSpPr>
          <p:cNvPr id="45074" name="Rectangle 18"/>
          <p:cNvSpPr>
            <a:spLocks noGrp="1" noChangeArrowheads="1"/>
          </p:cNvSpPr>
          <p:nvPr>
            <p:ph type="sldNum" sz="quarter" idx="4"/>
          </p:nvPr>
        </p:nvSpPr>
        <p:spPr/>
        <p:txBody>
          <a:bodyPr/>
          <a:lstStyle>
            <a:lvl1pPr>
              <a:defRPr/>
            </a:lvl1pPr>
          </a:lstStyle>
          <a:p>
            <a:fld id="{B2B7A50D-0451-44A7-8EB7-1EE18BA7FCE5}" type="slidenum">
              <a:rPr lang="en-US"/>
              <a:pPr/>
              <a:t>‹#›</a:t>
            </a:fld>
            <a:endParaRPr lang="en-US"/>
          </a:p>
        </p:txBody>
      </p:sp>
      <p:sp>
        <p:nvSpPr>
          <p:cNvPr id="4507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4507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B2586D07-B486-44A0-9DE7-0F42104A0245}"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A368F3F2-6641-43F6-BDCF-78264DB81704}"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5345E59B-2567-4727-8055-D38E994D0DEB}"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14043849-C2C4-4A28-BDCD-10641537B817}"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3518EC91-CF1F-4FF8-9F9D-2C60CB0AC1EA}"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72071BBD-8236-4DFD-86E7-79A513F01A40}"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A47D433E-E13F-436A-93DA-A2A9640E8D6B}"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2FDA19-278B-404F-AA7C-1675DA9B49B0}"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588D9F57-9A83-4294-9D91-97A58C335102}"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30A78322-4E38-499D-882C-2AD050F0474B}"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DBE056C-F4EC-4558-B838-DD39710264BB}"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8400"/>
            <a:ext cx="2133600" cy="457200"/>
          </a:xfrm>
        </p:spPr>
        <p:txBody>
          <a:bodyPr/>
          <a:lstStyle>
            <a:lvl1pPr>
              <a:defRPr/>
            </a:lvl1pPr>
          </a:lstStyle>
          <a:p>
            <a:fld id="{4EEC1554-0C80-451E-BA62-E453F0A9CA0C}" type="slidenum">
              <a:rPr lang="en-US"/>
              <a:pPr/>
              <a:t>‹#›</a:t>
            </a:fld>
            <a:endParaRPr lang="en-US"/>
          </a:p>
        </p:txBody>
      </p:sp>
      <p:sp>
        <p:nvSpPr>
          <p:cNvPr id="7" name="Date Placeholder 6"/>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8229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4000500"/>
            <a:ext cx="8229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8400"/>
            <a:ext cx="2133600" cy="457200"/>
          </a:xfrm>
        </p:spPr>
        <p:txBody>
          <a:bodyPr/>
          <a:lstStyle>
            <a:lvl1pPr>
              <a:defRPr/>
            </a:lvl1pPr>
          </a:lstStyle>
          <a:p>
            <a:fld id="{5CF507EF-E297-4176-98E2-9EFDEF769625}" type="slidenum">
              <a:rPr lang="en-US"/>
              <a:pPr/>
              <a:t>‹#›</a:t>
            </a:fld>
            <a:endParaRPr lang="en-US"/>
          </a:p>
        </p:txBody>
      </p:sp>
      <p:sp>
        <p:nvSpPr>
          <p:cNvPr id="7" name="Date Placeholder 6"/>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9812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57200" y="4000500"/>
            <a:ext cx="8229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0"/>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1"/>
          </p:nvPr>
        </p:nvSpPr>
        <p:spPr>
          <a:xfrm>
            <a:off x="6553200" y="6248400"/>
            <a:ext cx="2133600" cy="457200"/>
          </a:xfrm>
        </p:spPr>
        <p:txBody>
          <a:bodyPr/>
          <a:lstStyle>
            <a:lvl1pPr>
              <a:defRPr/>
            </a:lvl1pPr>
          </a:lstStyle>
          <a:p>
            <a:fld id="{3178B9C2-5CA1-424D-BA4B-7D5567F17ADA}" type="slidenum">
              <a:rPr lang="en-US"/>
              <a:pPr/>
              <a:t>‹#›</a:t>
            </a:fld>
            <a:endParaRPr lang="en-US"/>
          </a:p>
        </p:txBody>
      </p:sp>
      <p:sp>
        <p:nvSpPr>
          <p:cNvPr id="8" name="Date Placeholder 7"/>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005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0"/>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1"/>
          </p:nvPr>
        </p:nvSpPr>
        <p:spPr>
          <a:xfrm>
            <a:off x="6553200" y="6248400"/>
            <a:ext cx="2133600" cy="457200"/>
          </a:xfrm>
        </p:spPr>
        <p:txBody>
          <a:bodyPr/>
          <a:lstStyle>
            <a:lvl1pPr>
              <a:defRPr/>
            </a:lvl1pPr>
          </a:lstStyle>
          <a:p>
            <a:fld id="{F6CBDADB-3FB1-424D-B737-5D5BAB8EECCF}" type="slidenum">
              <a:rPr lang="en-US"/>
              <a:pPr/>
              <a:t>‹#›</a:t>
            </a:fld>
            <a:endParaRPr lang="en-US"/>
          </a:p>
        </p:txBody>
      </p:sp>
      <p:sp>
        <p:nvSpPr>
          <p:cNvPr id="8" name="Date Placeholder 7"/>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84A2F16-C927-4895-B1F4-9BFB0FE0DAB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6A9F30F-5B23-48B0-946A-10E01B1EE84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4AD76FD-1FFA-47A1-A3CA-AF966F12578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5DBDBB1-F5F7-4192-84B5-A9769519CF9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870D44C-9B2B-4EA0-8D71-4BDCB7BF4B5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50AAC47-B588-4E65-A42F-97CEC0F6DE4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C8A8C24-EBE0-42B5-915D-07F69F4E787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6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409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409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AA57203-390C-4629-8B26-655AC833902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n-US"/>
          </a:p>
        </p:txBody>
      </p:sp>
      <p:sp>
        <p:nvSpPr>
          <p:cNvPr id="4403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3FFFD18A-FD48-4020-A1D8-BE9549B38144}" type="slidenum">
              <a:rPr lang="en-US"/>
              <a:pPr/>
              <a:t>‹#›</a:t>
            </a:fld>
            <a:endParaRPr lang="en-US"/>
          </a:p>
        </p:txBody>
      </p:sp>
      <p:grpSp>
        <p:nvGrpSpPr>
          <p:cNvPr id="44036" name="Group 4"/>
          <p:cNvGrpSpPr>
            <a:grpSpLocks/>
          </p:cNvGrpSpPr>
          <p:nvPr/>
        </p:nvGrpSpPr>
        <p:grpSpPr bwMode="auto">
          <a:xfrm>
            <a:off x="0" y="0"/>
            <a:ext cx="9144000" cy="546100"/>
            <a:chOff x="0" y="0"/>
            <a:chExt cx="5760" cy="344"/>
          </a:xfrm>
        </p:grpSpPr>
        <p:sp>
          <p:nvSpPr>
            <p:cNvPr id="4403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US" sz="2400">
                <a:latin typeface="Times New Roman" pitchFamily="18" charset="0"/>
              </a:endParaRPr>
            </a:p>
          </p:txBody>
        </p:sp>
        <p:sp>
          <p:nvSpPr>
            <p:cNvPr id="4403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US" sz="2400">
                <a:latin typeface="Times New Roman" pitchFamily="18" charset="0"/>
              </a:endParaRPr>
            </a:p>
          </p:txBody>
        </p:sp>
        <p:sp>
          <p:nvSpPr>
            <p:cNvPr id="4403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US">
                <a:solidFill>
                  <a:schemeClr val="hlink"/>
                </a:solidFill>
              </a:endParaRPr>
            </a:p>
          </p:txBody>
        </p:sp>
        <p:sp>
          <p:nvSpPr>
            <p:cNvPr id="4404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US">
                <a:solidFill>
                  <a:schemeClr val="hlink"/>
                </a:solidFill>
              </a:endParaRPr>
            </a:p>
          </p:txBody>
        </p:sp>
        <p:sp>
          <p:nvSpPr>
            <p:cNvPr id="4404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US">
                <a:solidFill>
                  <a:schemeClr val="accent2"/>
                </a:solidFill>
              </a:endParaRPr>
            </a:p>
          </p:txBody>
        </p:sp>
        <p:sp>
          <p:nvSpPr>
            <p:cNvPr id="4404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US">
                <a:solidFill>
                  <a:schemeClr val="hlink"/>
                </a:solidFill>
              </a:endParaRPr>
            </a:p>
          </p:txBody>
        </p:sp>
        <p:sp>
          <p:nvSpPr>
            <p:cNvPr id="4404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US" sz="2400">
                <a:latin typeface="Times New Roman" pitchFamily="18" charset="0"/>
              </a:endParaRPr>
            </a:p>
          </p:txBody>
        </p:sp>
        <p:sp>
          <p:nvSpPr>
            <p:cNvPr id="4404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US">
                <a:solidFill>
                  <a:schemeClr val="accent2"/>
                </a:solidFill>
              </a:endParaRPr>
            </a:p>
          </p:txBody>
        </p:sp>
        <p:sp>
          <p:nvSpPr>
            <p:cNvPr id="4404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US">
                <a:solidFill>
                  <a:schemeClr val="accent2"/>
                </a:solidFill>
              </a:endParaRPr>
            </a:p>
          </p:txBody>
        </p:sp>
      </p:grpSp>
      <p:sp>
        <p:nvSpPr>
          <p:cNvPr id="44046"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4047"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4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Tree>
  </p:cSld>
  <p:clrMap bg1="lt1" tx1="dk1" bg2="lt2" tx2="dk2" accent1="accent1" accent2="accent2" accent3="accent3" accent4="accent4" accent5="accent5" accent6="accent6" hlink="hlink" folHlink="folHlink"/>
  <p:sldLayoutIdLst>
    <p:sldLayoutId id="214748365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3" Type="http://schemas.openxmlformats.org/officeDocument/2006/relationships/hyperlink" Target="http://www.carla.umn.edu/assessment/VAC/Evaluation/ref_2.html"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Rubrics</a:t>
            </a:r>
          </a:p>
        </p:txBody>
      </p:sp>
      <p:sp>
        <p:nvSpPr>
          <p:cNvPr id="205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z="4000" b="1"/>
              <a:t>Why use rubrics</a:t>
            </a:r>
            <a:br>
              <a:rPr lang="en-US" sz="4000" b="1"/>
            </a:br>
            <a:endParaRPr lang="en-US" sz="4000" b="1"/>
          </a:p>
        </p:txBody>
      </p:sp>
      <p:sp>
        <p:nvSpPr>
          <p:cNvPr id="49155" name="Rectangle 3"/>
          <p:cNvSpPr>
            <a:spLocks noGrp="1" noChangeArrowheads="1"/>
          </p:cNvSpPr>
          <p:nvPr>
            <p:ph type="body" idx="1"/>
          </p:nvPr>
        </p:nvSpPr>
        <p:spPr>
          <a:xfrm>
            <a:off x="381000" y="1447800"/>
            <a:ext cx="8229600" cy="4953000"/>
          </a:xfrm>
        </p:spPr>
        <p:txBody>
          <a:bodyPr/>
          <a:lstStyle/>
          <a:p>
            <a:pPr>
              <a:buFont typeface="Wingdings" pitchFamily="2" charset="2"/>
              <a:buNone/>
            </a:pPr>
            <a:r>
              <a:rPr lang="en-US" sz="2800" b="1"/>
              <a:t>List in order of importance. (Consensus)</a:t>
            </a:r>
          </a:p>
          <a:p>
            <a:r>
              <a:rPr lang="en-US" sz="2800"/>
              <a:t>Importance of Reliability</a:t>
            </a:r>
          </a:p>
          <a:p>
            <a:r>
              <a:rPr lang="en-US" sz="2800"/>
              <a:t>Validity of the assessment</a:t>
            </a:r>
          </a:p>
          <a:p>
            <a:r>
              <a:rPr lang="en-US" sz="2800"/>
              <a:t>Reduction of bias in grading</a:t>
            </a:r>
          </a:p>
          <a:p>
            <a:r>
              <a:rPr lang="en-US" sz="2800"/>
              <a:t>Clarifying goals for you as the teacher</a:t>
            </a:r>
          </a:p>
          <a:p>
            <a:r>
              <a:rPr lang="en-US" sz="2800"/>
              <a:t>Communicating expectations to students</a:t>
            </a:r>
          </a:p>
          <a:p>
            <a:r>
              <a:rPr lang="en-US" sz="2800"/>
              <a:t>Improve students ability to judge their own performance</a:t>
            </a:r>
          </a:p>
          <a:p>
            <a:r>
              <a:rPr lang="en-US" sz="2800"/>
              <a:t>Means for providing better feedback to students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z="4000" b="1"/>
              <a:t>Why use rubrics</a:t>
            </a:r>
            <a:br>
              <a:rPr lang="en-US" sz="4000" b="1"/>
            </a:br>
            <a:endParaRPr lang="en-US" sz="4000" b="1"/>
          </a:p>
        </p:txBody>
      </p:sp>
      <p:sp>
        <p:nvSpPr>
          <p:cNvPr id="50179" name="Rectangle 3"/>
          <p:cNvSpPr>
            <a:spLocks noGrp="1" noChangeArrowheads="1"/>
          </p:cNvSpPr>
          <p:nvPr>
            <p:ph type="body" idx="1"/>
          </p:nvPr>
        </p:nvSpPr>
        <p:spPr>
          <a:xfrm>
            <a:off x="381000" y="1447800"/>
            <a:ext cx="8229600" cy="4953000"/>
          </a:xfrm>
        </p:spPr>
        <p:txBody>
          <a:bodyPr/>
          <a:lstStyle/>
          <a:p>
            <a:pPr>
              <a:buFont typeface="Wingdings" pitchFamily="2" charset="2"/>
              <a:buNone/>
            </a:pPr>
            <a:r>
              <a:rPr lang="en-US" b="1"/>
              <a:t>Jon Mueller. Professor of Psychology North Central College</a:t>
            </a:r>
          </a:p>
          <a:p>
            <a:pPr>
              <a:buFont typeface="Wingdings" pitchFamily="2" charset="2"/>
              <a:buNone/>
            </a:pPr>
            <a:endParaRPr lang="en-US" b="1"/>
          </a:p>
          <a:p>
            <a:r>
              <a:rPr lang="en-US"/>
              <a:t>Communicating expectations to students</a:t>
            </a:r>
          </a:p>
          <a:p>
            <a:r>
              <a:rPr lang="en-US"/>
              <a:t> Importance of Reliability</a:t>
            </a:r>
          </a:p>
          <a:p>
            <a:r>
              <a:rPr lang="en-US"/>
              <a:t>Means for providing better feedback to students Validity of the assessment</a:t>
            </a:r>
          </a:p>
          <a:p>
            <a:pPr>
              <a:buFont typeface="Wingdings" pitchFamily="2" charset="2"/>
              <a:buNone/>
            </a:pPr>
            <a:endParaRPr lang="en-US"/>
          </a:p>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4000" b="1"/>
              <a:t>Types of Rubric</a:t>
            </a:r>
            <a:br>
              <a:rPr lang="en-US" sz="4000" b="1"/>
            </a:br>
            <a:endParaRPr lang="en-US" sz="4000" b="1"/>
          </a:p>
        </p:txBody>
      </p:sp>
      <p:sp>
        <p:nvSpPr>
          <p:cNvPr id="15363" name="Rectangle 3"/>
          <p:cNvSpPr>
            <a:spLocks noGrp="1" noChangeArrowheads="1"/>
          </p:cNvSpPr>
          <p:nvPr>
            <p:ph type="body" idx="1"/>
          </p:nvPr>
        </p:nvSpPr>
        <p:spPr/>
        <p:txBody>
          <a:bodyPr/>
          <a:lstStyle/>
          <a:p>
            <a:pPr>
              <a:lnSpc>
                <a:spcPct val="80000"/>
              </a:lnSpc>
              <a:buFont typeface="Wingdings" pitchFamily="2" charset="2"/>
              <a:buNone/>
            </a:pPr>
            <a:r>
              <a:rPr lang="en-US" sz="2000"/>
              <a:t>Analytic rubric</a:t>
            </a:r>
          </a:p>
          <a:p>
            <a:pPr>
              <a:lnSpc>
                <a:spcPct val="80000"/>
              </a:lnSpc>
              <a:buFont typeface="Wingdings" pitchFamily="2" charset="2"/>
              <a:buNone/>
            </a:pPr>
            <a:r>
              <a:rPr lang="en-US" sz="2000"/>
              <a:t>Most rubrics ... are </a:t>
            </a:r>
            <a:r>
              <a:rPr lang="en-US" sz="2000" i="1">
                <a:hlinkClick r:id="rId2" action="ppaction://hlinksldjump"/>
              </a:rPr>
              <a:t>analytic</a:t>
            </a:r>
            <a:r>
              <a:rPr lang="en-US" sz="2000" i="1"/>
              <a:t> </a:t>
            </a:r>
            <a:r>
              <a:rPr lang="en-US" sz="2000"/>
              <a:t>rubrics. </a:t>
            </a:r>
          </a:p>
          <a:p>
            <a:pPr>
              <a:lnSpc>
                <a:spcPct val="80000"/>
              </a:lnSpc>
              <a:buFont typeface="Wingdings" pitchFamily="2" charset="2"/>
              <a:buNone/>
            </a:pPr>
            <a:r>
              <a:rPr lang="en-US" sz="2000"/>
              <a:t>An </a:t>
            </a:r>
            <a:r>
              <a:rPr lang="en-US" sz="2000" i="1"/>
              <a:t>analytic rubric </a:t>
            </a:r>
            <a:r>
              <a:rPr lang="en-US" sz="2000"/>
              <a:t>articulates levels of performance for </a:t>
            </a:r>
            <a:r>
              <a:rPr lang="en-US" sz="2000" i="1"/>
              <a:t>each </a:t>
            </a:r>
            <a:r>
              <a:rPr lang="en-US" sz="2000"/>
              <a:t>criterion so the teacher can assess student performance  on each criterion. </a:t>
            </a:r>
          </a:p>
          <a:p>
            <a:pPr>
              <a:lnSpc>
                <a:spcPct val="80000"/>
              </a:lnSpc>
              <a:buFont typeface="Wingdings" pitchFamily="2" charset="2"/>
              <a:buNone/>
            </a:pPr>
            <a:endParaRPr lang="en-US" sz="2000"/>
          </a:p>
          <a:p>
            <a:pPr>
              <a:lnSpc>
                <a:spcPct val="80000"/>
              </a:lnSpc>
              <a:buFont typeface="Wingdings" pitchFamily="2" charset="2"/>
              <a:buNone/>
            </a:pPr>
            <a:r>
              <a:rPr lang="en-US" sz="2000"/>
              <a:t>Holistic rubric</a:t>
            </a:r>
          </a:p>
          <a:p>
            <a:pPr>
              <a:lnSpc>
                <a:spcPct val="80000"/>
              </a:lnSpc>
              <a:buFont typeface="Wingdings" pitchFamily="2" charset="2"/>
              <a:buNone/>
            </a:pPr>
            <a:r>
              <a:rPr lang="en-US" sz="2000"/>
              <a:t>In contrast, a holistic rubric does </a:t>
            </a:r>
            <a:r>
              <a:rPr lang="en-US" sz="2000" i="1"/>
              <a:t>not </a:t>
            </a:r>
            <a:r>
              <a:rPr lang="en-US" sz="2000"/>
              <a:t>list separate levels of performance for each criterion. Instead, a </a:t>
            </a:r>
            <a:r>
              <a:rPr lang="en-US" sz="2000" i="1"/>
              <a:t>holistic rubric </a:t>
            </a:r>
            <a:r>
              <a:rPr lang="en-US" sz="2000"/>
              <a:t>assigns a level of performance by assessing performance across multiple criteria as a whole. </a:t>
            </a:r>
          </a:p>
          <a:p>
            <a:pPr>
              <a:lnSpc>
                <a:spcPct val="80000"/>
              </a:lnSpc>
              <a:buFont typeface="Wingdings" pitchFamily="2" charset="2"/>
              <a:buNone/>
            </a:pPr>
            <a:r>
              <a:rPr lang="en-US" sz="2000"/>
              <a:t>For example, the analytic research rubric above can be turned into a holistic rubric:</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Example of Holistic Rubric</a:t>
            </a:r>
          </a:p>
        </p:txBody>
      </p:sp>
      <p:sp>
        <p:nvSpPr>
          <p:cNvPr id="16387" name="Rectangle 3"/>
          <p:cNvSpPr>
            <a:spLocks noGrp="1" noChangeArrowheads="1"/>
          </p:cNvSpPr>
          <p:nvPr>
            <p:ph type="body" sz="half" idx="1"/>
          </p:nvPr>
        </p:nvSpPr>
        <p:spPr/>
        <p:txBody>
          <a:bodyPr/>
          <a:lstStyle/>
          <a:p>
            <a:endParaRPr lang="en-US" sz="2800"/>
          </a:p>
          <a:p>
            <a:endParaRPr lang="en-US" sz="2800"/>
          </a:p>
          <a:p>
            <a:pPr>
              <a:buFont typeface="Wingdings" pitchFamily="2" charset="2"/>
              <a:buNone/>
            </a:pPr>
            <a:endParaRPr lang="en-US" sz="2800"/>
          </a:p>
        </p:txBody>
      </p:sp>
      <p:graphicFrame>
        <p:nvGraphicFramePr>
          <p:cNvPr id="16415" name="Group 31"/>
          <p:cNvGraphicFramePr>
            <a:graphicFrameLocks noGrp="1"/>
          </p:cNvGraphicFramePr>
          <p:nvPr>
            <p:ph sz="half" idx="2"/>
          </p:nvPr>
        </p:nvGraphicFramePr>
        <p:xfrm>
          <a:off x="1905000" y="1905000"/>
          <a:ext cx="3429000" cy="4525963"/>
        </p:xfrm>
        <a:graphic>
          <a:graphicData uri="http://schemas.openxmlformats.org/drawingml/2006/table">
            <a:tbl>
              <a:tblPr/>
              <a:tblGrid>
                <a:gridCol w="3429000"/>
              </a:tblGrid>
              <a:tr h="15081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3 - Excellent Researcher</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•included 10-12 sources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•no apparent historical inaccuracies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•can easily tell which sources information was drawn from</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•all relevant information is included</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97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2 - Good Researcher</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•included 5-9 sources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•few historical inaccuracies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•can tell with difficulty where information came from</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•bibliography contains most relevant information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81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1 - Poor Researcher</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•included 1-4 sources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•lots of historical inaccuracies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•cannot tell from which source information came</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•bibliography contains very little information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92" name="Rectangle 68"/>
          <p:cNvSpPr>
            <a:spLocks noGrp="1" noChangeArrowheads="1"/>
          </p:cNvSpPr>
          <p:nvPr>
            <p:ph type="title"/>
          </p:nvPr>
        </p:nvSpPr>
        <p:spPr>
          <a:xfrm>
            <a:off x="457200" y="457200"/>
            <a:ext cx="3200400" cy="381000"/>
          </a:xfrm>
        </p:spPr>
        <p:txBody>
          <a:bodyPr/>
          <a:lstStyle/>
          <a:p>
            <a:endParaRPr lang="en-US" sz="4000"/>
          </a:p>
        </p:txBody>
      </p:sp>
      <p:graphicFrame>
        <p:nvGraphicFramePr>
          <p:cNvPr id="52294" name="Group 70"/>
          <p:cNvGraphicFramePr>
            <a:graphicFrameLocks noGrp="1"/>
          </p:cNvGraphicFramePr>
          <p:nvPr>
            <p:ph sz="quarter" idx="1"/>
          </p:nvPr>
        </p:nvGraphicFramePr>
        <p:xfrm>
          <a:off x="457200" y="1981200"/>
          <a:ext cx="4038600" cy="3379788"/>
        </p:xfrm>
        <a:graphic>
          <a:graphicData uri="http://schemas.openxmlformats.org/drawingml/2006/table">
            <a:tbl>
              <a:tblPr/>
              <a:tblGrid>
                <a:gridCol w="808038"/>
                <a:gridCol w="808037"/>
                <a:gridCol w="806450"/>
                <a:gridCol w="808038"/>
                <a:gridCol w="808037"/>
              </a:tblGrid>
              <a:tr h="33813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Levels of performance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12858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Criteria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Weight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336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Number of Sources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x1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10 or more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Historical Accuracy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x3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Lots of historical</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inaccuracies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Few inaccuracies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No apparent inaccuracies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96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Organization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x1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Can not tell from</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which source information came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Can tell with difficulty</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where information</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came from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Can easily tell</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which sources info</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was drawn from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Bibliography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x1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Bibliography contains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very little information</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Bibliography contains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most relevant</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information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All relevant information</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is included</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2227" name="Rectangle 3"/>
          <p:cNvSpPr>
            <a:spLocks noGrp="1" noChangeArrowheads="1"/>
          </p:cNvSpPr>
          <p:nvPr>
            <p:ph type="body" sz="half" idx="3"/>
          </p:nvPr>
        </p:nvSpPr>
        <p:spPr>
          <a:xfrm>
            <a:off x="381000" y="457200"/>
            <a:ext cx="8229600" cy="1104900"/>
          </a:xfrm>
        </p:spPr>
        <p:txBody>
          <a:bodyPr/>
          <a:lstStyle/>
          <a:p>
            <a:pPr>
              <a:buFont typeface="Wingdings" pitchFamily="2" charset="2"/>
              <a:buNone/>
            </a:pPr>
            <a:r>
              <a:rPr lang="en-US" sz="3600" b="1"/>
              <a:t>When to choose an analytic rubric</a:t>
            </a:r>
            <a:endParaRPr lang="en-US" sz="3600"/>
          </a:p>
          <a:p>
            <a:pPr>
              <a:buFont typeface="Wingdings" pitchFamily="2" charset="2"/>
              <a:buNone/>
            </a:pPr>
            <a:endParaRPr lang="en-US" sz="3600"/>
          </a:p>
        </p:txBody>
      </p:sp>
      <p:graphicFrame>
        <p:nvGraphicFramePr>
          <p:cNvPr id="52295" name="Group 71"/>
          <p:cNvGraphicFramePr>
            <a:graphicFrameLocks noGrp="1"/>
          </p:cNvGraphicFramePr>
          <p:nvPr>
            <p:ph sz="quarter" idx="2"/>
          </p:nvPr>
        </p:nvGraphicFramePr>
        <p:xfrm>
          <a:off x="4648200" y="1981200"/>
          <a:ext cx="4038600" cy="3468688"/>
        </p:xfrm>
        <a:graphic>
          <a:graphicData uri="http://schemas.openxmlformats.org/drawingml/2006/table">
            <a:tbl>
              <a:tblPr/>
              <a:tblGrid>
                <a:gridCol w="4038600"/>
              </a:tblGrid>
              <a:tr h="6223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3 - Excellent Researcher</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•included 10-12 sources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•no apparent historical inaccuracies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•can easily tell which sources information was drawn from</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•all relevant information is included</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23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2 - Good Researcher</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•included 5-9 sources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•few historical inaccuracies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•can tell with difficulty where information came from</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•bibliography contains most relevant information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23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1 - Poor Researcher</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•included 1-4 sources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•lots of historical inaccuracies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•cannot tell from which source information came</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•bibliography contains very little information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457200"/>
            <a:ext cx="3200400" cy="381000"/>
          </a:xfrm>
        </p:spPr>
        <p:txBody>
          <a:bodyPr/>
          <a:lstStyle/>
          <a:p>
            <a:endParaRPr lang="en-US" sz="4000"/>
          </a:p>
        </p:txBody>
      </p:sp>
      <p:graphicFrame>
        <p:nvGraphicFramePr>
          <p:cNvPr id="55299" name="Group 3"/>
          <p:cNvGraphicFramePr>
            <a:graphicFrameLocks noGrp="1"/>
          </p:cNvGraphicFramePr>
          <p:nvPr>
            <p:ph sz="quarter" idx="1"/>
          </p:nvPr>
        </p:nvGraphicFramePr>
        <p:xfrm>
          <a:off x="457200" y="1981200"/>
          <a:ext cx="4038600" cy="3379788"/>
        </p:xfrm>
        <a:graphic>
          <a:graphicData uri="http://schemas.openxmlformats.org/drawingml/2006/table">
            <a:tbl>
              <a:tblPr/>
              <a:tblGrid>
                <a:gridCol w="808038"/>
                <a:gridCol w="808037"/>
                <a:gridCol w="806450"/>
                <a:gridCol w="808038"/>
                <a:gridCol w="808037"/>
              </a:tblGrid>
              <a:tr h="33813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Levels of performance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12858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Criteria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Weight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336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Number of Sources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x1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10 or more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Historical Accuracy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x3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Lots of historical</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inaccuracies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Few inaccuracies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No apparent inaccuracies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96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Organization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x1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Can not tell from</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which source information came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Can tell with difficulty</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where information</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came from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Can easily tell</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which sources info</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was drawn from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Bibliography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x1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Bibliography contains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very little information</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Bibliography contains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most relevant</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information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All relevant information</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800" b="0" i="0" u="none" strike="noStrike" cap="none" normalizeH="0" baseline="0" smtClean="0">
                          <a:ln>
                            <a:noFill/>
                          </a:ln>
                          <a:solidFill>
                            <a:schemeClr val="tx1"/>
                          </a:solidFill>
                          <a:effectLst/>
                          <a:latin typeface="Arial" charset="0"/>
                        </a:rPr>
                        <a:t>is included</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5341" name="Rectangle 45"/>
          <p:cNvSpPr>
            <a:spLocks noGrp="1" noChangeArrowheads="1"/>
          </p:cNvSpPr>
          <p:nvPr>
            <p:ph type="body" sz="half" idx="3"/>
          </p:nvPr>
        </p:nvSpPr>
        <p:spPr>
          <a:xfrm>
            <a:off x="381000" y="457200"/>
            <a:ext cx="8229600" cy="1104900"/>
          </a:xfrm>
        </p:spPr>
        <p:txBody>
          <a:bodyPr/>
          <a:lstStyle/>
          <a:p>
            <a:pPr>
              <a:buFont typeface="Wingdings" pitchFamily="2" charset="2"/>
              <a:buNone/>
            </a:pPr>
            <a:r>
              <a:rPr lang="en-US" sz="3600" b="1"/>
              <a:t>When to choose an holistic rubric</a:t>
            </a:r>
            <a:endParaRPr lang="en-US" sz="3600"/>
          </a:p>
          <a:p>
            <a:pPr>
              <a:buFont typeface="Wingdings" pitchFamily="2" charset="2"/>
              <a:buNone/>
            </a:pPr>
            <a:endParaRPr lang="en-US" sz="3600"/>
          </a:p>
        </p:txBody>
      </p:sp>
      <p:graphicFrame>
        <p:nvGraphicFramePr>
          <p:cNvPr id="55342" name="Group 46"/>
          <p:cNvGraphicFramePr>
            <a:graphicFrameLocks noGrp="1"/>
          </p:cNvGraphicFramePr>
          <p:nvPr>
            <p:ph sz="quarter" idx="2"/>
          </p:nvPr>
        </p:nvGraphicFramePr>
        <p:xfrm>
          <a:off x="4648200" y="1981200"/>
          <a:ext cx="4038600" cy="3468688"/>
        </p:xfrm>
        <a:graphic>
          <a:graphicData uri="http://schemas.openxmlformats.org/drawingml/2006/table">
            <a:tbl>
              <a:tblPr/>
              <a:tblGrid>
                <a:gridCol w="4038600"/>
              </a:tblGrid>
              <a:tr h="6223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3 - Excellent Researcher</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•included 10-12 sources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•no apparent historical inaccuracies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•can easily tell which sources information was drawn from</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•all relevant information is included</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23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2 - Good Researcher</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•included 5-9 sources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•few historical inaccuracies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•can tell with difficulty where information came from</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•bibliography contains most relevant information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23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1 - Poor Researcher</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•included 1-4 sources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•lots of historical inaccuracies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•cannot tell from which source information came</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•bibliography contains very little information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457200"/>
            <a:ext cx="3200400" cy="381000"/>
          </a:xfrm>
        </p:spPr>
        <p:txBody>
          <a:bodyPr/>
          <a:lstStyle/>
          <a:p>
            <a:endParaRPr lang="en-US" sz="4000"/>
          </a:p>
        </p:txBody>
      </p:sp>
      <p:graphicFrame>
        <p:nvGraphicFramePr>
          <p:cNvPr id="59453" name="Group 61"/>
          <p:cNvGraphicFramePr>
            <a:graphicFrameLocks noGrp="1"/>
          </p:cNvGraphicFramePr>
          <p:nvPr>
            <p:ph sz="quarter" idx="1"/>
          </p:nvPr>
        </p:nvGraphicFramePr>
        <p:xfrm>
          <a:off x="457200" y="1981200"/>
          <a:ext cx="4038600" cy="2236788"/>
        </p:xfrm>
        <a:graphic>
          <a:graphicData uri="http://schemas.openxmlformats.org/drawingml/2006/table">
            <a:tbl>
              <a:tblPr/>
              <a:tblGrid>
                <a:gridCol w="808038"/>
                <a:gridCol w="808037"/>
                <a:gridCol w="806450"/>
                <a:gridCol w="808038"/>
                <a:gridCol w="808037"/>
              </a:tblGrid>
              <a:tr h="33813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Levels of performance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12858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Criteria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Weight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336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96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9437" name="Rectangle 45"/>
          <p:cNvSpPr>
            <a:spLocks noGrp="1" noChangeArrowheads="1"/>
          </p:cNvSpPr>
          <p:nvPr>
            <p:ph type="body" sz="half" idx="3"/>
          </p:nvPr>
        </p:nvSpPr>
        <p:spPr>
          <a:xfrm>
            <a:off x="381000" y="457200"/>
            <a:ext cx="8229600" cy="1104900"/>
          </a:xfrm>
        </p:spPr>
        <p:txBody>
          <a:bodyPr/>
          <a:lstStyle/>
          <a:p>
            <a:pPr>
              <a:buFont typeface="Wingdings" pitchFamily="2" charset="2"/>
              <a:buNone/>
            </a:pPr>
            <a:r>
              <a:rPr lang="en-US" sz="3600"/>
              <a:t>Designing a Scoring Rubric</a:t>
            </a:r>
          </a:p>
          <a:p>
            <a:pPr>
              <a:buFont typeface="Wingdings" pitchFamily="2" charset="2"/>
              <a:buNone/>
            </a:pPr>
            <a:endParaRPr lang="en-US" sz="3600"/>
          </a:p>
        </p:txBody>
      </p:sp>
      <p:graphicFrame>
        <p:nvGraphicFramePr>
          <p:cNvPr id="59456" name="Group 64"/>
          <p:cNvGraphicFramePr>
            <a:graphicFrameLocks noGrp="1"/>
          </p:cNvGraphicFramePr>
          <p:nvPr>
            <p:ph sz="quarter" idx="2"/>
          </p:nvPr>
        </p:nvGraphicFramePr>
        <p:xfrm>
          <a:off x="4648200" y="1981200"/>
          <a:ext cx="4038600" cy="1974850"/>
        </p:xfrm>
        <a:graphic>
          <a:graphicData uri="http://schemas.openxmlformats.org/drawingml/2006/table">
            <a:tbl>
              <a:tblPr/>
              <a:tblGrid>
                <a:gridCol w="4038600"/>
              </a:tblGrid>
              <a:tr h="6223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3 - Excellent</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23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2 - Good</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23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1 - Poor</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49" name="Rectangle 73"/>
          <p:cNvSpPr>
            <a:spLocks noGrp="1" noChangeArrowheads="1"/>
          </p:cNvSpPr>
          <p:nvPr>
            <p:ph type="title"/>
          </p:nvPr>
        </p:nvSpPr>
        <p:spPr/>
        <p:txBody>
          <a:bodyPr/>
          <a:lstStyle/>
          <a:p>
            <a:r>
              <a:rPr lang="en-US" b="1"/>
              <a:t>Tips for Rubrics</a:t>
            </a:r>
          </a:p>
        </p:txBody>
      </p:sp>
      <p:sp>
        <p:nvSpPr>
          <p:cNvPr id="24579" name="Rectangle 3"/>
          <p:cNvSpPr>
            <a:spLocks noGrp="1" noChangeArrowheads="1"/>
          </p:cNvSpPr>
          <p:nvPr>
            <p:ph type="body" sz="half" idx="1"/>
          </p:nvPr>
        </p:nvSpPr>
        <p:spPr/>
        <p:txBody>
          <a:bodyPr/>
          <a:lstStyle/>
          <a:p>
            <a:endParaRPr lang="en-US" sz="2800"/>
          </a:p>
          <a:p>
            <a:endParaRPr lang="en-US" sz="2800"/>
          </a:p>
        </p:txBody>
      </p:sp>
      <p:sp>
        <p:nvSpPr>
          <p:cNvPr id="24580" name="Rectangle 4"/>
          <p:cNvSpPr>
            <a:spLocks noChangeArrowheads="1"/>
          </p:cNvSpPr>
          <p:nvPr/>
        </p:nvSpPr>
        <p:spPr bwMode="auto">
          <a:xfrm>
            <a:off x="228600" y="1676400"/>
            <a:ext cx="4267200" cy="366713"/>
          </a:xfrm>
          <a:prstGeom prst="rect">
            <a:avLst/>
          </a:prstGeom>
          <a:noFill/>
          <a:ln w="9525">
            <a:noFill/>
            <a:miter lim="800000"/>
            <a:headEnd/>
            <a:tailEnd/>
          </a:ln>
          <a:effectLst/>
        </p:spPr>
        <p:txBody>
          <a:bodyPr>
            <a:spAutoFit/>
          </a:bodyPr>
          <a:lstStyle/>
          <a:p>
            <a:endParaRPr lang="en-US"/>
          </a:p>
        </p:txBody>
      </p:sp>
      <p:graphicFrame>
        <p:nvGraphicFramePr>
          <p:cNvPr id="24679" name="Group 103"/>
          <p:cNvGraphicFramePr>
            <a:graphicFrameLocks noGrp="1"/>
          </p:cNvGraphicFramePr>
          <p:nvPr>
            <p:ph sz="quarter" idx="3"/>
          </p:nvPr>
        </p:nvGraphicFramePr>
        <p:xfrm>
          <a:off x="685800" y="4343400"/>
          <a:ext cx="5791200" cy="2209800"/>
        </p:xfrm>
        <a:graphic>
          <a:graphicData uri="http://schemas.openxmlformats.org/drawingml/2006/table">
            <a:tbl>
              <a:tblPr/>
              <a:tblGrid>
                <a:gridCol w="1447800"/>
                <a:gridCol w="1449388"/>
                <a:gridCol w="1446212"/>
                <a:gridCol w="1447800"/>
              </a:tblGrid>
              <a:tr h="6604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Exemplary</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Excellent</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Acceptable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Unacceptable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29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Exceeds expectations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Meets expectations</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Progressing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Not there yet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17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Superior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Good</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Fair</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Needs work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680" name="Text Box 104"/>
          <p:cNvSpPr txBox="1">
            <a:spLocks noChangeArrowheads="1"/>
          </p:cNvSpPr>
          <p:nvPr/>
        </p:nvSpPr>
        <p:spPr bwMode="auto">
          <a:xfrm>
            <a:off x="685800" y="1600200"/>
            <a:ext cx="6096000" cy="2289175"/>
          </a:xfrm>
          <a:prstGeom prst="rect">
            <a:avLst/>
          </a:prstGeom>
          <a:noFill/>
          <a:ln w="9525">
            <a:noFill/>
            <a:miter lim="800000"/>
            <a:headEnd/>
            <a:tailEnd/>
          </a:ln>
          <a:effectLst/>
        </p:spPr>
        <p:txBody>
          <a:bodyPr>
            <a:spAutoFit/>
          </a:bodyPr>
          <a:lstStyle/>
          <a:p>
            <a:r>
              <a:rPr lang="en-US" b="1"/>
              <a:t>An even number (4 or 6) of levels of performance </a:t>
            </a:r>
          </a:p>
          <a:p>
            <a:endParaRPr lang="en-US" b="1"/>
          </a:p>
          <a:p>
            <a:r>
              <a:rPr lang="en-US" b="1"/>
              <a:t>High to low scale. </a:t>
            </a:r>
          </a:p>
          <a:p>
            <a:endParaRPr lang="en-US" b="1"/>
          </a:p>
          <a:p>
            <a:r>
              <a:rPr lang="en-US" b="1"/>
              <a:t>Limited number of dimensions or criteria</a:t>
            </a:r>
            <a:r>
              <a:rPr lang="en-US"/>
              <a:t>. </a:t>
            </a:r>
          </a:p>
          <a:p>
            <a:endParaRPr lang="en-US" b="1"/>
          </a:p>
          <a:p>
            <a:r>
              <a:rPr lang="en-US" b="1"/>
              <a:t>Equal steps along the scale. </a:t>
            </a:r>
            <a:endParaRPr lang="en-US"/>
          </a:p>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79" name="Rectangle 79"/>
          <p:cNvSpPr>
            <a:spLocks noGrp="1" noChangeArrowheads="1"/>
          </p:cNvSpPr>
          <p:nvPr>
            <p:ph type="title"/>
          </p:nvPr>
        </p:nvSpPr>
        <p:spPr>
          <a:xfrm>
            <a:off x="457200" y="457200"/>
            <a:ext cx="381000" cy="127000"/>
          </a:xfrm>
        </p:spPr>
        <p:txBody>
          <a:bodyPr/>
          <a:lstStyle/>
          <a:p>
            <a:endParaRPr lang="en-US" sz="4000"/>
          </a:p>
        </p:txBody>
      </p:sp>
      <p:sp>
        <p:nvSpPr>
          <p:cNvPr id="25603" name="Rectangle 3"/>
          <p:cNvSpPr>
            <a:spLocks noGrp="1" noChangeArrowheads="1"/>
          </p:cNvSpPr>
          <p:nvPr>
            <p:ph type="body" sz="half" idx="1"/>
          </p:nvPr>
        </p:nvSpPr>
        <p:spPr/>
        <p:txBody>
          <a:bodyPr/>
          <a:lstStyle/>
          <a:p>
            <a:pPr>
              <a:lnSpc>
                <a:spcPct val="90000"/>
              </a:lnSpc>
              <a:buFont typeface="Wingdings" pitchFamily="2" charset="2"/>
              <a:buNone/>
            </a:pPr>
            <a:endParaRPr lang="en-US" sz="2000" b="1"/>
          </a:p>
          <a:p>
            <a:pPr>
              <a:lnSpc>
                <a:spcPct val="90000"/>
              </a:lnSpc>
            </a:pPr>
            <a:endParaRPr lang="en-US" sz="2000"/>
          </a:p>
          <a:p>
            <a:pPr>
              <a:lnSpc>
                <a:spcPct val="90000"/>
              </a:lnSpc>
            </a:pPr>
            <a:endParaRPr lang="en-US" sz="2000" b="1"/>
          </a:p>
        </p:txBody>
      </p:sp>
      <p:graphicFrame>
        <p:nvGraphicFramePr>
          <p:cNvPr id="25807" name="Group 207"/>
          <p:cNvGraphicFramePr>
            <a:graphicFrameLocks noGrp="1"/>
          </p:cNvGraphicFramePr>
          <p:nvPr>
            <p:ph sz="half" idx="2"/>
          </p:nvPr>
        </p:nvGraphicFramePr>
        <p:xfrm>
          <a:off x="304800" y="2133600"/>
          <a:ext cx="8305800" cy="4438650"/>
        </p:xfrm>
        <a:graphic>
          <a:graphicData uri="http://schemas.openxmlformats.org/drawingml/2006/table">
            <a:tbl>
              <a:tblPr/>
              <a:tblGrid>
                <a:gridCol w="1662113"/>
                <a:gridCol w="1662112"/>
                <a:gridCol w="1657350"/>
                <a:gridCol w="1662113"/>
                <a:gridCol w="1662112"/>
              </a:tblGrid>
              <a:tr h="2000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1" i="0" u="none" strike="noStrike" cap="none" normalizeH="0" baseline="0" smtClean="0">
                          <a:ln>
                            <a:noFill/>
                          </a:ln>
                          <a:solidFill>
                            <a:schemeClr val="tx1"/>
                          </a:solidFill>
                          <a:effectLst/>
                          <a:latin typeface="Arial" charset="0"/>
                        </a:rPr>
                        <a:t>Task requirements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All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Most</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Some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Very few or</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none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94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1" i="0" u="none" strike="noStrike" cap="none" normalizeH="0" baseline="0" smtClean="0">
                          <a:ln>
                            <a:noFill/>
                          </a:ln>
                          <a:solidFill>
                            <a:schemeClr val="tx1"/>
                          </a:solidFill>
                          <a:effectLst/>
                          <a:latin typeface="Arial" charset="0"/>
                        </a:rPr>
                        <a:t>Frequency</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Always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Usually</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Some of the</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time</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Rarely or not at</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all</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Frequent errors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796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1" i="0" u="none" strike="noStrike" cap="none" normalizeH="0" baseline="0" smtClean="0">
                          <a:ln>
                            <a:noFill/>
                          </a:ln>
                          <a:solidFill>
                            <a:schemeClr val="tx1"/>
                          </a:solidFill>
                          <a:effectLst/>
                          <a:latin typeface="Arial" charset="0"/>
                        </a:rPr>
                        <a:t>Accuracy</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No errors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Few errors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Some errors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625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1" i="0" u="none" strike="noStrike" cap="none" normalizeH="0" baseline="0" smtClean="0">
                          <a:ln>
                            <a:noFill/>
                          </a:ln>
                          <a:solidFill>
                            <a:schemeClr val="tx1"/>
                          </a:solidFill>
                          <a:effectLst/>
                          <a:latin typeface="Arial" charset="0"/>
                        </a:rPr>
                        <a:t>Comprehensibility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Always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comprehensible</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Almost always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comprehensible</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Gist and main</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ideas are comprehensible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Isolated bits are</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comprehensible</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17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1" i="0" u="none" strike="noStrike" cap="none" normalizeH="0" baseline="0" smtClean="0">
                          <a:ln>
                            <a:noFill/>
                          </a:ln>
                          <a:solidFill>
                            <a:schemeClr val="tx1"/>
                          </a:solidFill>
                          <a:effectLst/>
                          <a:latin typeface="Arial" charset="0"/>
                        </a:rPr>
                        <a:t>Content</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1" i="0" u="none" strike="noStrike" cap="none" normalizeH="0" baseline="0" smtClean="0">
                          <a:ln>
                            <a:noFill/>
                          </a:ln>
                          <a:solidFill>
                            <a:schemeClr val="tx1"/>
                          </a:solidFill>
                          <a:effectLst/>
                          <a:latin typeface="Arial" charset="0"/>
                        </a:rPr>
                        <a:t>coverage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Fully developed,</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fully</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supported</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Adequately developed,</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adequately</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supported</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Partially developed,</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partially</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supported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Minimally developed,</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minimally</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supported</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64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1" i="0" u="none" strike="noStrike" cap="none" normalizeH="0" baseline="0" smtClean="0">
                          <a:ln>
                            <a:noFill/>
                          </a:ln>
                          <a:solidFill>
                            <a:schemeClr val="tx1"/>
                          </a:solidFill>
                          <a:effectLst/>
                          <a:latin typeface="Arial" charset="0"/>
                        </a:rPr>
                        <a:t>Vocabulary</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1" i="0" u="none" strike="noStrike" cap="none" normalizeH="0" baseline="0" smtClean="0">
                          <a:ln>
                            <a:noFill/>
                          </a:ln>
                          <a:solidFill>
                            <a:schemeClr val="tx1"/>
                          </a:solidFill>
                          <a:effectLst/>
                          <a:latin typeface="Arial" charset="0"/>
                        </a:rPr>
                        <a:t>Range</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1" i="0" u="none" strike="noStrike" cap="none" normalizeH="0" baseline="0" smtClean="0">
                          <a:ln>
                            <a:noFill/>
                          </a:ln>
                          <a:solidFill>
                            <a:schemeClr val="tx1"/>
                          </a:solidFill>
                          <a:effectLst/>
                          <a:latin typeface="Arial" charset="0"/>
                        </a:rPr>
                        <a:t>Variety</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Broad</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Highly varied;</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nonrepetitive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Adequate</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Varied; occasionally</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repetitive</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Limited</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Lacks variety;</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repetitive</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Very limited</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Basic, memorized;</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highly repetitive</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5808" name="Rectangle 208"/>
          <p:cNvSpPr>
            <a:spLocks noChangeArrowheads="1"/>
          </p:cNvSpPr>
          <p:nvPr/>
        </p:nvSpPr>
        <p:spPr bwMode="auto">
          <a:xfrm>
            <a:off x="457200" y="457200"/>
            <a:ext cx="8382000" cy="701675"/>
          </a:xfrm>
          <a:prstGeom prst="rect">
            <a:avLst/>
          </a:prstGeom>
          <a:noFill/>
          <a:ln w="9525">
            <a:noFill/>
            <a:miter lim="800000"/>
            <a:headEnd/>
            <a:tailEnd/>
          </a:ln>
          <a:effectLst/>
        </p:spPr>
        <p:txBody>
          <a:bodyPr>
            <a:spAutoFit/>
          </a:bodyPr>
          <a:lstStyle/>
          <a:p>
            <a:r>
              <a:rPr lang="en-US" sz="4000" b="1"/>
              <a:t>Common Descriptive Terms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b="1"/>
              <a:t>Using RubiStar</a:t>
            </a:r>
          </a:p>
        </p:txBody>
      </p:sp>
      <p:sp>
        <p:nvSpPr>
          <p:cNvPr id="8195" name="Rectangle 3"/>
          <p:cNvSpPr>
            <a:spLocks noGrp="1" noChangeArrowheads="1"/>
          </p:cNvSpPr>
          <p:nvPr>
            <p:ph type="body" idx="1"/>
          </p:nvPr>
        </p:nvSpPr>
        <p:spPr>
          <a:xfrm>
            <a:off x="457200" y="1752600"/>
            <a:ext cx="8229600" cy="3886200"/>
          </a:xfrm>
        </p:spPr>
        <p:txBody>
          <a:bodyPr/>
          <a:lstStyle/>
          <a:p>
            <a:pPr>
              <a:lnSpc>
                <a:spcPct val="80000"/>
              </a:lnSpc>
            </a:pPr>
            <a:endParaRPr lang="en-US" sz="1200" b="1"/>
          </a:p>
          <a:p>
            <a:pPr>
              <a:lnSpc>
                <a:spcPct val="80000"/>
              </a:lnSpc>
              <a:buFont typeface="Wingdings" pitchFamily="2" charset="2"/>
              <a:buNone/>
            </a:pPr>
            <a:r>
              <a:rPr lang="en-US" sz="1200"/>
              <a:t>http://rubistar.4teachers.org </a:t>
            </a:r>
          </a:p>
          <a:p>
            <a:pPr>
              <a:lnSpc>
                <a:spcPct val="80000"/>
              </a:lnSpc>
              <a:buFont typeface="Wingdings" pitchFamily="2" charset="2"/>
              <a:buNone/>
            </a:pPr>
            <a:endParaRPr lang="en-US" sz="1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z="4000" b="1"/>
              <a:t>Introduction</a:t>
            </a:r>
            <a:br>
              <a:rPr lang="en-US" sz="4000" b="1"/>
            </a:br>
            <a:endParaRPr lang="en-US" sz="4000" b="1"/>
          </a:p>
        </p:txBody>
      </p:sp>
      <p:sp>
        <p:nvSpPr>
          <p:cNvPr id="4099" name="Rectangle 3"/>
          <p:cNvSpPr>
            <a:spLocks noGrp="1" noChangeArrowheads="1"/>
          </p:cNvSpPr>
          <p:nvPr>
            <p:ph type="body" sz="half" idx="1"/>
          </p:nvPr>
        </p:nvSpPr>
        <p:spPr/>
        <p:txBody>
          <a:bodyPr/>
          <a:lstStyle/>
          <a:p>
            <a:endParaRPr lang="en-US" sz="2800" b="1"/>
          </a:p>
          <a:p>
            <a:endParaRPr lang="en-US" sz="2800" b="1"/>
          </a:p>
        </p:txBody>
      </p:sp>
      <p:pic>
        <p:nvPicPr>
          <p:cNvPr id="4100" name="Picture 4"/>
          <p:cNvPicPr>
            <a:picLocks noChangeAspect="1" noChangeArrowheads="1"/>
          </p:cNvPicPr>
          <p:nvPr>
            <p:ph sz="half" idx="2"/>
          </p:nvPr>
        </p:nvPicPr>
        <p:blipFill>
          <a:blip r:embed="rId3" cstate="print"/>
          <a:srcRect/>
          <a:stretch>
            <a:fillRect/>
          </a:stretch>
        </p:blipFill>
        <p:spPr>
          <a:xfrm>
            <a:off x="3124200" y="2243138"/>
            <a:ext cx="3260725" cy="2774950"/>
          </a:xfrm>
          <a:no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b="1"/>
              <a:t>Using RubiStar</a:t>
            </a:r>
          </a:p>
        </p:txBody>
      </p:sp>
      <p:sp>
        <p:nvSpPr>
          <p:cNvPr id="64515" name="Rectangle 3"/>
          <p:cNvSpPr>
            <a:spLocks noGrp="1" noChangeArrowheads="1"/>
          </p:cNvSpPr>
          <p:nvPr>
            <p:ph type="body" idx="1"/>
          </p:nvPr>
        </p:nvSpPr>
        <p:spPr>
          <a:xfrm>
            <a:off x="457200" y="1752600"/>
            <a:ext cx="8229600" cy="3886200"/>
          </a:xfrm>
        </p:spPr>
        <p:txBody>
          <a:bodyPr/>
          <a:lstStyle/>
          <a:p>
            <a:pPr marL="533400" indent="-533400"/>
            <a:endParaRPr lang="en-US" b="1"/>
          </a:p>
          <a:p>
            <a:pPr marL="533400" indent="-533400">
              <a:buFont typeface="Wingdings" pitchFamily="2" charset="2"/>
              <a:buNone/>
            </a:pPr>
            <a:r>
              <a:rPr lang="en-US" b="1"/>
              <a:t>Assignment</a:t>
            </a:r>
          </a:p>
          <a:p>
            <a:pPr marL="533400" indent="-533400">
              <a:buFont typeface="Wingdings" pitchFamily="2" charset="2"/>
              <a:buAutoNum type="arabicPeriod"/>
            </a:pPr>
            <a:r>
              <a:rPr lang="en-US"/>
              <a:t>Create a rubric for an assignment listed on your Bloom/Gardner Grid.</a:t>
            </a:r>
          </a:p>
          <a:p>
            <a:pPr marL="533400" indent="-533400">
              <a:buFont typeface="Wingdings" pitchFamily="2" charset="2"/>
              <a:buAutoNum type="arabicPeriod"/>
            </a:pPr>
            <a:r>
              <a:rPr lang="en-US"/>
              <a:t>Use the </a:t>
            </a:r>
            <a:r>
              <a:rPr lang="en-US">
                <a:hlinkClick r:id="rId3"/>
              </a:rPr>
              <a:t>Aunt Olive's Rubric on Rubrics </a:t>
            </a:r>
            <a:r>
              <a:rPr lang="en-US"/>
              <a:t>to judge your performance.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endParaRPr lang="en-US"/>
          </a:p>
        </p:txBody>
      </p:sp>
      <p:sp>
        <p:nvSpPr>
          <p:cNvPr id="66563" name="Rectangle 3"/>
          <p:cNvSpPr>
            <a:spLocks noGrp="1" noChangeArrowheads="1"/>
          </p:cNvSpPr>
          <p:nvPr>
            <p:ph type="body" idx="1"/>
          </p:nvPr>
        </p:nvSpPr>
        <p:spPr/>
        <p:txBody>
          <a:bodyPr/>
          <a:lstStyle/>
          <a:p>
            <a:pPr>
              <a:buFont typeface="Wingdings" pitchFamily="2" charset="2"/>
              <a:buNone/>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4000" b="1"/>
              <a:t>Objectives</a:t>
            </a:r>
            <a:br>
              <a:rPr lang="en-US" sz="4000" b="1"/>
            </a:br>
            <a:endParaRPr lang="en-US" sz="4000" b="1"/>
          </a:p>
        </p:txBody>
      </p:sp>
      <p:sp>
        <p:nvSpPr>
          <p:cNvPr id="5123" name="Rectangle 3"/>
          <p:cNvSpPr>
            <a:spLocks noGrp="1" noChangeArrowheads="1"/>
          </p:cNvSpPr>
          <p:nvPr>
            <p:ph type="body" idx="1"/>
          </p:nvPr>
        </p:nvSpPr>
        <p:spPr/>
        <p:txBody>
          <a:bodyPr/>
          <a:lstStyle/>
          <a:p>
            <a:pPr>
              <a:lnSpc>
                <a:spcPct val="80000"/>
              </a:lnSpc>
              <a:buFont typeface="Wingdings" pitchFamily="2" charset="2"/>
              <a:buNone/>
            </a:pPr>
            <a:r>
              <a:rPr lang="en-US" sz="1800" b="1"/>
              <a:t>At the end of this lesson, you should be able to:</a:t>
            </a:r>
          </a:p>
          <a:p>
            <a:pPr>
              <a:lnSpc>
                <a:spcPct val="80000"/>
              </a:lnSpc>
              <a:buFont typeface="Wingdings" pitchFamily="2" charset="2"/>
              <a:buNone/>
            </a:pPr>
            <a:r>
              <a:rPr lang="en-US" sz="1800"/>
              <a:t>1. Describe a rubric (what is it?)</a:t>
            </a:r>
          </a:p>
          <a:p>
            <a:pPr>
              <a:lnSpc>
                <a:spcPct val="80000"/>
              </a:lnSpc>
              <a:buFont typeface="Wingdings" pitchFamily="2" charset="2"/>
              <a:buNone/>
            </a:pPr>
            <a:endParaRPr lang="en-US" sz="1800"/>
          </a:p>
          <a:p>
            <a:pPr>
              <a:lnSpc>
                <a:spcPct val="80000"/>
              </a:lnSpc>
              <a:buFont typeface="Wingdings" pitchFamily="2" charset="2"/>
              <a:buNone/>
            </a:pPr>
            <a:r>
              <a:rPr lang="en-US" sz="1800"/>
              <a:t>2. Describe the purpose of rubrics.</a:t>
            </a:r>
          </a:p>
          <a:p>
            <a:pPr>
              <a:lnSpc>
                <a:spcPct val="80000"/>
              </a:lnSpc>
              <a:buFont typeface="Wingdings" pitchFamily="2" charset="2"/>
              <a:buNone/>
            </a:pPr>
            <a:endParaRPr lang="en-US" sz="1800"/>
          </a:p>
          <a:p>
            <a:pPr>
              <a:lnSpc>
                <a:spcPct val="80000"/>
              </a:lnSpc>
              <a:buFont typeface="Wingdings" pitchFamily="2" charset="2"/>
              <a:buNone/>
            </a:pPr>
            <a:r>
              <a:rPr lang="en-US" sz="1800"/>
              <a:t>3. Describe the difference between holistic and analytic rubrics.</a:t>
            </a:r>
          </a:p>
          <a:p>
            <a:pPr>
              <a:lnSpc>
                <a:spcPct val="80000"/>
              </a:lnSpc>
              <a:buFont typeface="Wingdings" pitchFamily="2" charset="2"/>
              <a:buNone/>
            </a:pPr>
            <a:endParaRPr lang="en-US" sz="1800"/>
          </a:p>
          <a:p>
            <a:pPr>
              <a:lnSpc>
                <a:spcPct val="80000"/>
              </a:lnSpc>
              <a:buFont typeface="Wingdings" pitchFamily="2" charset="2"/>
              <a:buNone/>
            </a:pPr>
            <a:r>
              <a:rPr lang="en-US" sz="1800"/>
              <a:t>4. List the characteristics of good rubrics.</a:t>
            </a:r>
          </a:p>
          <a:p>
            <a:pPr>
              <a:lnSpc>
                <a:spcPct val="80000"/>
              </a:lnSpc>
              <a:buFont typeface="Wingdings" pitchFamily="2" charset="2"/>
              <a:buNone/>
            </a:pPr>
            <a:endParaRPr lang="en-US" sz="1800"/>
          </a:p>
          <a:p>
            <a:pPr>
              <a:lnSpc>
                <a:spcPct val="80000"/>
              </a:lnSpc>
              <a:buFont typeface="Wingdings" pitchFamily="2" charset="2"/>
              <a:buNone/>
            </a:pPr>
            <a:r>
              <a:rPr lang="en-US" sz="1800"/>
              <a:t>5. Develop a rubric for judging the quality of a product </a:t>
            </a:r>
          </a:p>
          <a:p>
            <a:pPr>
              <a:lnSpc>
                <a:spcPct val="80000"/>
              </a:lnSpc>
              <a:buFont typeface="Wingdings" pitchFamily="2" charset="2"/>
              <a:buNone/>
            </a:pPr>
            <a:endParaRPr lang="en-US" sz="1800"/>
          </a:p>
          <a:p>
            <a:pPr>
              <a:lnSpc>
                <a:spcPct val="80000"/>
              </a:lnSpc>
              <a:buFont typeface="Wingdings" pitchFamily="2" charset="2"/>
              <a:buNone/>
            </a:pPr>
            <a:r>
              <a:rPr lang="en-US" sz="1800"/>
              <a:t>6. Create/modify a rubric for an assignment or activity in a class you teach.</a:t>
            </a:r>
          </a:p>
          <a:p>
            <a:pPr>
              <a:lnSpc>
                <a:spcPct val="80000"/>
              </a:lnSpc>
              <a:buFont typeface="Wingdings" pitchFamily="2" charset="2"/>
              <a:buNone/>
            </a:pPr>
            <a:endParaRPr lang="en-US" sz="1800"/>
          </a:p>
          <a:p>
            <a:pPr>
              <a:lnSpc>
                <a:spcPct val="80000"/>
              </a:lnSpc>
              <a:buFont typeface="Wingdings" pitchFamily="2" charset="2"/>
              <a:buNone/>
            </a:pPr>
            <a:r>
              <a:rPr lang="en-US" sz="1800"/>
              <a:t>7. Identify strengths and weaknesses in a rubric.</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4000" b="1"/>
              <a:t>What is a rubric?</a:t>
            </a:r>
            <a:br>
              <a:rPr lang="en-US" sz="4000" b="1"/>
            </a:br>
            <a:endParaRPr lang="en-US" sz="4000" b="1"/>
          </a:p>
        </p:txBody>
      </p:sp>
      <p:sp>
        <p:nvSpPr>
          <p:cNvPr id="12291" name="Rectangle 3"/>
          <p:cNvSpPr>
            <a:spLocks noGrp="1" noChangeArrowheads="1"/>
          </p:cNvSpPr>
          <p:nvPr>
            <p:ph type="body" idx="1"/>
          </p:nvPr>
        </p:nvSpPr>
        <p:spPr>
          <a:xfrm>
            <a:off x="457200" y="5105400"/>
            <a:ext cx="8229600" cy="762000"/>
          </a:xfrm>
        </p:spPr>
        <p:txBody>
          <a:bodyPr/>
          <a:lstStyle/>
          <a:p>
            <a:pPr>
              <a:buFont typeface="Wingdings" pitchFamily="2" charset="2"/>
              <a:buNone/>
            </a:pPr>
            <a:r>
              <a:rPr lang="en-US"/>
              <a:t>One Sentence Summary Consensus</a:t>
            </a:r>
          </a:p>
          <a:p>
            <a:pPr>
              <a:buFont typeface="Wingdings" pitchFamily="2" charset="2"/>
              <a:buNone/>
            </a:pP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z="4000" b="1"/>
              <a:t>What is a rubric?</a:t>
            </a:r>
            <a:br>
              <a:rPr lang="en-US" sz="4000" b="1"/>
            </a:br>
            <a:endParaRPr lang="en-US" sz="4000" b="1"/>
          </a:p>
        </p:txBody>
      </p:sp>
      <p:sp>
        <p:nvSpPr>
          <p:cNvPr id="46083" name="Rectangle 3"/>
          <p:cNvSpPr>
            <a:spLocks noGrp="1" noChangeArrowheads="1"/>
          </p:cNvSpPr>
          <p:nvPr>
            <p:ph type="body" idx="1"/>
          </p:nvPr>
        </p:nvSpPr>
        <p:spPr/>
        <p:txBody>
          <a:bodyPr/>
          <a:lstStyle/>
          <a:p>
            <a:pPr>
              <a:buFont typeface="Wingdings" pitchFamily="2" charset="2"/>
              <a:buNone/>
            </a:pPr>
            <a:endParaRPr lang="en-US"/>
          </a:p>
          <a:p>
            <a:pPr>
              <a:buFont typeface="Wingdings" pitchFamily="2" charset="2"/>
              <a:buNone/>
            </a:pPr>
            <a:endParaRPr lang="en-US"/>
          </a:p>
          <a:p>
            <a:pPr>
              <a:buFont typeface="Wingdings" pitchFamily="2" charset="2"/>
              <a:buNone/>
            </a:pPr>
            <a:r>
              <a:rPr lang="en-US"/>
              <a:t>Rubrics, also commonly referred to as rating scales, are increasingly used to evaluate student performance. </a:t>
            </a:r>
          </a:p>
        </p:txBody>
      </p:sp>
      <p:sp>
        <p:nvSpPr>
          <p:cNvPr id="46085" name="Text Box 5"/>
          <p:cNvSpPr txBox="1">
            <a:spLocks noChangeArrowheads="1"/>
          </p:cNvSpPr>
          <p:nvPr/>
        </p:nvSpPr>
        <p:spPr bwMode="auto">
          <a:xfrm>
            <a:off x="365125" y="1331913"/>
            <a:ext cx="7016750" cy="641350"/>
          </a:xfrm>
          <a:prstGeom prst="rect">
            <a:avLst/>
          </a:prstGeom>
          <a:noFill/>
          <a:ln w="9525">
            <a:noFill/>
            <a:miter lim="800000"/>
            <a:headEnd/>
            <a:tailEnd/>
          </a:ln>
          <a:effectLst/>
        </p:spPr>
        <p:txBody>
          <a:bodyPr wrap="none">
            <a:spAutoFit/>
          </a:bodyPr>
          <a:lstStyle/>
          <a:p>
            <a:pPr>
              <a:spcBef>
                <a:spcPct val="20000"/>
              </a:spcBef>
              <a:buClr>
                <a:schemeClr val="bg2"/>
              </a:buClr>
              <a:buSzPct val="75000"/>
              <a:buFont typeface="Wingdings" pitchFamily="2" charset="2"/>
              <a:buNone/>
            </a:pPr>
            <a:r>
              <a:rPr lang="en-US"/>
              <a:t>The </a:t>
            </a:r>
            <a:r>
              <a:rPr lang="en-US" i="1"/>
              <a:t>Virtual Assessment Center </a:t>
            </a:r>
            <a:r>
              <a:rPr lang="en-US"/>
              <a:t>at the University of Minnesota says:</a:t>
            </a:r>
          </a:p>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46082"/>
                                        </p:tgtEl>
                                        <p:attrNameLst>
                                          <p:attrName>style.visibility</p:attrName>
                                        </p:attrNameLst>
                                      </p:cBhvr>
                                      <p:to>
                                        <p:strVal val="visible"/>
                                      </p:to>
                                    </p:set>
                                    <p:animEffect transition="in" filter="fade">
                                      <p:cBhvr>
                                        <p:cTn id="7" dur="768" decel="100000"/>
                                        <p:tgtEl>
                                          <p:spTgt spid="46082"/>
                                        </p:tgtEl>
                                      </p:cBhvr>
                                    </p:animEffect>
                                    <p:animScale>
                                      <p:cBhvr>
                                        <p:cTn id="8" dur="768" decel="100000"/>
                                        <p:tgtEl>
                                          <p:spTgt spid="46082"/>
                                        </p:tgtEl>
                                      </p:cBhvr>
                                      <p:from x="10000" y="10000"/>
                                      <p:to x="200000" y="450000"/>
                                    </p:animScale>
                                    <p:animScale>
                                      <p:cBhvr>
                                        <p:cTn id="9" dur="1230" accel="100000" fill="hold">
                                          <p:stCondLst>
                                            <p:cond delay="768"/>
                                          </p:stCondLst>
                                        </p:cTn>
                                        <p:tgtEl>
                                          <p:spTgt spid="46082"/>
                                        </p:tgtEl>
                                      </p:cBhvr>
                                      <p:from x="200000" y="450000"/>
                                      <p:to x="100000" y="100000"/>
                                    </p:animScale>
                                    <p:set>
                                      <p:cBhvr>
                                        <p:cTn id="10" dur="768" fill="hold"/>
                                        <p:tgtEl>
                                          <p:spTgt spid="46082"/>
                                        </p:tgtEl>
                                        <p:attrNameLst>
                                          <p:attrName>ppt_x</p:attrName>
                                        </p:attrNameLst>
                                      </p:cBhvr>
                                      <p:to>
                                        <p:strVal val="(0.5)"/>
                                      </p:to>
                                    </p:set>
                                    <p:anim from="(0.5)" to="(#ppt_x)" calcmode="lin" valueType="num">
                                      <p:cBhvr>
                                        <p:cTn id="11" dur="1230" accel="100000" fill="hold">
                                          <p:stCondLst>
                                            <p:cond delay="768"/>
                                          </p:stCondLst>
                                        </p:cTn>
                                        <p:tgtEl>
                                          <p:spTgt spid="46082"/>
                                        </p:tgtEl>
                                        <p:attrNameLst>
                                          <p:attrName>ppt_x</p:attrName>
                                        </p:attrNameLst>
                                      </p:cBhvr>
                                    </p:anim>
                                    <p:set>
                                      <p:cBhvr>
                                        <p:cTn id="12" dur="768" fill="hold"/>
                                        <p:tgtEl>
                                          <p:spTgt spid="46082"/>
                                        </p:tgtEl>
                                        <p:attrNameLst>
                                          <p:attrName>ppt_y</p:attrName>
                                        </p:attrNameLst>
                                      </p:cBhvr>
                                      <p:to>
                                        <p:strVal val="(#ppt_y+0.4)"/>
                                      </p:to>
                                    </p:set>
                                    <p:anim from="(#ppt_y+0.4)" to="(#ppt_y)" calcmode="lin" valueType="num">
                                      <p:cBhvr>
                                        <p:cTn id="13" dur="1230" accel="100000" fill="hold">
                                          <p:stCondLst>
                                            <p:cond delay="768"/>
                                          </p:stCondLst>
                                        </p:cTn>
                                        <p:tgtEl>
                                          <p:spTgt spid="4608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46083">
                                            <p:txEl>
                                              <p:pRg st="2" end="2"/>
                                            </p:txEl>
                                          </p:spTgt>
                                        </p:tgtEl>
                                        <p:attrNameLst>
                                          <p:attrName>style.visibility</p:attrName>
                                        </p:attrNameLst>
                                      </p:cBhvr>
                                      <p:to>
                                        <p:strVal val="visible"/>
                                      </p:to>
                                    </p:set>
                                    <p:anim calcmode="lin" valueType="num">
                                      <p:cBhvr>
                                        <p:cTn id="18" dur="500" fill="hold"/>
                                        <p:tgtEl>
                                          <p:spTgt spid="46083">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46083">
                                            <p:txEl>
                                              <p:pRg st="2" end="2"/>
                                            </p:txEl>
                                          </p:spTgt>
                                        </p:tgtEl>
                                        <p:attrNameLst>
                                          <p:attrName>ppt_h</p:attrName>
                                        </p:attrNameLst>
                                      </p:cBhvr>
                                      <p:tavLst>
                                        <p:tav tm="0">
                                          <p:val>
                                            <p:fltVal val="0"/>
                                          </p:val>
                                        </p:tav>
                                        <p:tav tm="100000">
                                          <p:val>
                                            <p:strVal val="#ppt_h"/>
                                          </p:val>
                                        </p:tav>
                                      </p:tavLst>
                                    </p:anim>
                                    <p:animEffect transition="in" filter="fade">
                                      <p:cBhvr>
                                        <p:cTn id="20" dur="500"/>
                                        <p:tgtEl>
                                          <p:spTgt spid="460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4000" b="1"/>
              <a:t>What is a rubric?</a:t>
            </a:r>
            <a:br>
              <a:rPr lang="en-US" sz="4000" b="1"/>
            </a:br>
            <a:endParaRPr lang="en-US" sz="4000" b="1"/>
          </a:p>
        </p:txBody>
      </p:sp>
      <p:sp>
        <p:nvSpPr>
          <p:cNvPr id="34819" name="Rectangle 3"/>
          <p:cNvSpPr>
            <a:spLocks noGrp="1" noChangeArrowheads="1"/>
          </p:cNvSpPr>
          <p:nvPr>
            <p:ph type="body" idx="1"/>
          </p:nvPr>
        </p:nvSpPr>
        <p:spPr/>
        <p:txBody>
          <a:bodyPr/>
          <a:lstStyle/>
          <a:p>
            <a:pPr>
              <a:buFont typeface="Wingdings" pitchFamily="2" charset="2"/>
              <a:buNone/>
            </a:pPr>
            <a:endParaRPr lang="en-US" sz="2800"/>
          </a:p>
          <a:p>
            <a:pPr>
              <a:buFont typeface="Wingdings" pitchFamily="2" charset="2"/>
              <a:buNone/>
            </a:pPr>
            <a:endParaRPr lang="en-US" sz="2800"/>
          </a:p>
          <a:p>
            <a:pPr>
              <a:buFont typeface="Wingdings" pitchFamily="2" charset="2"/>
              <a:buNone/>
            </a:pPr>
            <a:r>
              <a:rPr lang="en-US" sz="2800"/>
              <a:t>"Rubrics" are a way of explicitly stating the criteria for student work. </a:t>
            </a:r>
          </a:p>
          <a:p>
            <a:pPr>
              <a:buFont typeface="Wingdings" pitchFamily="2" charset="2"/>
              <a:buNone/>
            </a:pPr>
            <a:endParaRPr lang="en-US" sz="2800"/>
          </a:p>
        </p:txBody>
      </p:sp>
      <p:sp>
        <p:nvSpPr>
          <p:cNvPr id="34820" name="Text Box 4"/>
          <p:cNvSpPr txBox="1">
            <a:spLocks noChangeArrowheads="1"/>
          </p:cNvSpPr>
          <p:nvPr/>
        </p:nvSpPr>
        <p:spPr bwMode="auto">
          <a:xfrm>
            <a:off x="288925" y="1331913"/>
            <a:ext cx="6965950" cy="366712"/>
          </a:xfrm>
          <a:prstGeom prst="rect">
            <a:avLst/>
          </a:prstGeom>
          <a:noFill/>
          <a:ln w="9525">
            <a:noFill/>
            <a:miter lim="800000"/>
            <a:headEnd/>
            <a:tailEnd/>
          </a:ln>
          <a:effectLst/>
        </p:spPr>
        <p:txBody>
          <a:bodyPr wrap="none">
            <a:spAutoFit/>
          </a:bodyPr>
          <a:lstStyle/>
          <a:p>
            <a:r>
              <a:rPr lang="en-US"/>
              <a:t>The Teaching, Learning, and Technology Group defines rubrics as: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4000" b="1"/>
              <a:t>What is a rubric?</a:t>
            </a:r>
            <a:br>
              <a:rPr lang="en-US" sz="4000" b="1"/>
            </a:br>
            <a:endParaRPr lang="en-US" sz="4000" b="1"/>
          </a:p>
        </p:txBody>
      </p:sp>
      <p:sp>
        <p:nvSpPr>
          <p:cNvPr id="35843" name="Rectangle 3"/>
          <p:cNvSpPr>
            <a:spLocks noGrp="1" noChangeArrowheads="1"/>
          </p:cNvSpPr>
          <p:nvPr>
            <p:ph type="body" idx="1"/>
          </p:nvPr>
        </p:nvSpPr>
        <p:spPr/>
        <p:txBody>
          <a:bodyPr/>
          <a:lstStyle/>
          <a:p>
            <a:pPr>
              <a:buFont typeface="Wingdings" pitchFamily="2" charset="2"/>
              <a:buNone/>
            </a:pPr>
            <a:endParaRPr lang="en-US"/>
          </a:p>
          <a:p>
            <a:pPr>
              <a:buFont typeface="Wingdings" pitchFamily="2" charset="2"/>
              <a:buNone/>
            </a:pPr>
            <a:endParaRPr lang="en-US"/>
          </a:p>
          <a:p>
            <a:pPr>
              <a:buFont typeface="Wingdings" pitchFamily="2" charset="2"/>
              <a:buNone/>
            </a:pPr>
            <a:r>
              <a:rPr lang="en-US"/>
              <a:t>Rubric: </a:t>
            </a:r>
            <a:r>
              <a:rPr lang="en-US" i="1"/>
              <a:t>A scoring scale used to assess student performance along a task-specific set of criteria. </a:t>
            </a:r>
          </a:p>
          <a:p>
            <a:pPr>
              <a:buFont typeface="Wingdings" pitchFamily="2" charset="2"/>
              <a:buNone/>
            </a:pPr>
            <a:endParaRPr lang="en-US"/>
          </a:p>
        </p:txBody>
      </p:sp>
      <p:sp>
        <p:nvSpPr>
          <p:cNvPr id="35844" name="Text Box 4"/>
          <p:cNvSpPr txBox="1">
            <a:spLocks noChangeArrowheads="1"/>
          </p:cNvSpPr>
          <p:nvPr/>
        </p:nvSpPr>
        <p:spPr bwMode="auto">
          <a:xfrm>
            <a:off x="441325" y="1331913"/>
            <a:ext cx="6407150" cy="641350"/>
          </a:xfrm>
          <a:prstGeom prst="rect">
            <a:avLst/>
          </a:prstGeom>
          <a:noFill/>
          <a:ln w="9525">
            <a:noFill/>
            <a:miter lim="800000"/>
            <a:headEnd/>
            <a:tailEnd/>
          </a:ln>
          <a:effectLst/>
        </p:spPr>
        <p:txBody>
          <a:bodyPr wrap="none">
            <a:spAutoFit/>
          </a:bodyPr>
          <a:lstStyle/>
          <a:p>
            <a:r>
              <a:rPr lang="en-US"/>
              <a:t>Jon Mueller. Professor of Psychology, North Central College, </a:t>
            </a:r>
          </a:p>
          <a:p>
            <a:r>
              <a:rPr lang="en-US"/>
              <a:t>describes rubrics.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a:xfrm>
            <a:off x="8229600" y="1219200"/>
            <a:ext cx="457200" cy="228600"/>
          </a:xfrm>
        </p:spPr>
        <p:txBody>
          <a:bodyPr/>
          <a:lstStyle/>
          <a:p>
            <a:endParaRPr lang="en-US" sz="4000"/>
          </a:p>
        </p:txBody>
      </p:sp>
      <p:sp>
        <p:nvSpPr>
          <p:cNvPr id="13315" name="Rectangle 3"/>
          <p:cNvSpPr>
            <a:spLocks noGrp="1" noChangeArrowheads="1"/>
          </p:cNvSpPr>
          <p:nvPr>
            <p:ph type="body" sz="half" idx="2"/>
          </p:nvPr>
        </p:nvSpPr>
        <p:spPr>
          <a:xfrm>
            <a:off x="533400" y="381000"/>
            <a:ext cx="8229600" cy="762000"/>
          </a:xfrm>
        </p:spPr>
        <p:txBody>
          <a:bodyPr/>
          <a:lstStyle/>
          <a:p>
            <a:pPr>
              <a:buFont typeface="Wingdings" pitchFamily="2" charset="2"/>
              <a:buNone/>
            </a:pPr>
            <a:r>
              <a:rPr lang="en-US" sz="2800"/>
              <a:t>Sample Rubric for a Research Project</a:t>
            </a:r>
          </a:p>
          <a:p>
            <a:pPr>
              <a:buFont typeface="Wingdings" pitchFamily="2" charset="2"/>
              <a:buNone/>
            </a:pPr>
            <a:endParaRPr lang="en-US" sz="2800"/>
          </a:p>
        </p:txBody>
      </p:sp>
      <p:graphicFrame>
        <p:nvGraphicFramePr>
          <p:cNvPr id="13421" name="Group 109"/>
          <p:cNvGraphicFramePr>
            <a:graphicFrameLocks noGrp="1"/>
          </p:cNvGraphicFramePr>
          <p:nvPr>
            <p:ph sz="half" idx="1"/>
          </p:nvPr>
        </p:nvGraphicFramePr>
        <p:xfrm>
          <a:off x="914400" y="1295400"/>
          <a:ext cx="7239000" cy="5014596"/>
        </p:xfrm>
        <a:graphic>
          <a:graphicData uri="http://schemas.openxmlformats.org/drawingml/2006/table">
            <a:tbl>
              <a:tblPr/>
              <a:tblGrid>
                <a:gridCol w="1447800"/>
                <a:gridCol w="1447800"/>
                <a:gridCol w="1447800"/>
                <a:gridCol w="1447800"/>
                <a:gridCol w="1447800"/>
              </a:tblGrid>
              <a:tr h="7477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Arial" charset="0"/>
                        </a:rPr>
                        <a:t>Levels of performance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48736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Criteria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Weight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Number of Sources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x1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10 or more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34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Historical Accuracy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x3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Lots of historical</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inaccuracies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Few inaccuracies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No apparent inaccuracies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153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Organization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x1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Can not tell from</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which source information came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Can tell with difficulty</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where information</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came from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Can easily tell</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which sources info</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was drawn from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025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Bibliography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x1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Bibliography contains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very little information</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Bibliography contains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most relevant</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information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All relevant information</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is included</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4000" b="1"/>
              <a:t>Why use rubrics?</a:t>
            </a:r>
            <a:br>
              <a:rPr lang="en-US" sz="4000" b="1"/>
            </a:br>
            <a:endParaRPr lang="en-US" sz="4000" b="1"/>
          </a:p>
        </p:txBody>
      </p:sp>
      <p:sp>
        <p:nvSpPr>
          <p:cNvPr id="14339" name="Rectangle 3"/>
          <p:cNvSpPr>
            <a:spLocks noGrp="1" noChangeArrowheads="1"/>
          </p:cNvSpPr>
          <p:nvPr>
            <p:ph type="body" idx="1"/>
          </p:nvPr>
        </p:nvSpPr>
        <p:spPr>
          <a:xfrm>
            <a:off x="381000" y="1447800"/>
            <a:ext cx="8229600" cy="4953000"/>
          </a:xfrm>
        </p:spPr>
        <p:txBody>
          <a:bodyPr/>
          <a:lstStyle/>
          <a:p>
            <a:pPr>
              <a:buFont typeface="Wingdings" pitchFamily="2" charset="2"/>
              <a:buNone/>
            </a:pPr>
            <a:endParaRPr lang="en-US"/>
          </a:p>
        </p:txBody>
      </p:sp>
    </p:spTree>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2404</Words>
  <Application>Microsoft Office PowerPoint</Application>
  <PresentationFormat>On-screen Show (4:3)</PresentationFormat>
  <Paragraphs>387</Paragraphs>
  <Slides>21</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Arial</vt:lpstr>
      <vt:lpstr>Times New Roman</vt:lpstr>
      <vt:lpstr>Wingdings</vt:lpstr>
      <vt:lpstr>Arial Black</vt:lpstr>
      <vt:lpstr>Custom Design</vt:lpstr>
      <vt:lpstr>Pixel</vt:lpstr>
      <vt:lpstr>Rubrics</vt:lpstr>
      <vt:lpstr>Introduction </vt:lpstr>
      <vt:lpstr>Objectives </vt:lpstr>
      <vt:lpstr>What is a rubric? </vt:lpstr>
      <vt:lpstr>What is a rubric? </vt:lpstr>
      <vt:lpstr>What is a rubric? </vt:lpstr>
      <vt:lpstr>What is a rubric? </vt:lpstr>
      <vt:lpstr>Slide 8</vt:lpstr>
      <vt:lpstr>Why use rubrics? </vt:lpstr>
      <vt:lpstr>Why use rubrics </vt:lpstr>
      <vt:lpstr>Why use rubrics </vt:lpstr>
      <vt:lpstr>Types of Rubric </vt:lpstr>
      <vt:lpstr>Example of Holistic Rubric</vt:lpstr>
      <vt:lpstr>Slide 14</vt:lpstr>
      <vt:lpstr>Slide 15</vt:lpstr>
      <vt:lpstr>Slide 16</vt:lpstr>
      <vt:lpstr>Tips for Rubrics</vt:lpstr>
      <vt:lpstr>Slide 18</vt:lpstr>
      <vt:lpstr>Using RubiStar</vt:lpstr>
      <vt:lpstr>Using RubiStar</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Nicol Malone</dc:creator>
  <cp:lastModifiedBy>nicol.malone</cp:lastModifiedBy>
  <cp:revision>4</cp:revision>
  <dcterms:created xsi:type="dcterms:W3CDTF">2011-03-14T01:13:16Z</dcterms:created>
  <dcterms:modified xsi:type="dcterms:W3CDTF">2012-03-13T04:11:18Z</dcterms:modified>
</cp:coreProperties>
</file>